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46"/>
  </p:notesMasterIdLst>
  <p:handoutMasterIdLst>
    <p:handoutMasterId r:id="rId47"/>
  </p:handoutMasterIdLst>
  <p:sldIdLst>
    <p:sldId id="578" r:id="rId2"/>
    <p:sldId id="579" r:id="rId3"/>
    <p:sldId id="580" r:id="rId4"/>
    <p:sldId id="581" r:id="rId5"/>
    <p:sldId id="582" r:id="rId6"/>
    <p:sldId id="583" r:id="rId7"/>
    <p:sldId id="584" r:id="rId8"/>
    <p:sldId id="585" r:id="rId9"/>
    <p:sldId id="497" r:id="rId10"/>
    <p:sldId id="553" r:id="rId11"/>
    <p:sldId id="554" r:id="rId12"/>
    <p:sldId id="555" r:id="rId13"/>
    <p:sldId id="556" r:id="rId14"/>
    <p:sldId id="557" r:id="rId15"/>
    <p:sldId id="558" r:id="rId16"/>
    <p:sldId id="559" r:id="rId17"/>
    <p:sldId id="560" r:id="rId18"/>
    <p:sldId id="561" r:id="rId19"/>
    <p:sldId id="562" r:id="rId20"/>
    <p:sldId id="563" r:id="rId21"/>
    <p:sldId id="564" r:id="rId22"/>
    <p:sldId id="565" r:id="rId23"/>
    <p:sldId id="566" r:id="rId24"/>
    <p:sldId id="567" r:id="rId25"/>
    <p:sldId id="568" r:id="rId26"/>
    <p:sldId id="569" r:id="rId27"/>
    <p:sldId id="570" r:id="rId28"/>
    <p:sldId id="571" r:id="rId29"/>
    <p:sldId id="572" r:id="rId30"/>
    <p:sldId id="573" r:id="rId31"/>
    <p:sldId id="574" r:id="rId32"/>
    <p:sldId id="575" r:id="rId33"/>
    <p:sldId id="541" r:id="rId34"/>
    <p:sldId id="542" r:id="rId35"/>
    <p:sldId id="543" r:id="rId36"/>
    <p:sldId id="552" r:id="rId37"/>
    <p:sldId id="544" r:id="rId38"/>
    <p:sldId id="546" r:id="rId39"/>
    <p:sldId id="545" r:id="rId40"/>
    <p:sldId id="547" r:id="rId41"/>
    <p:sldId id="550" r:id="rId42"/>
    <p:sldId id="551" r:id="rId43"/>
    <p:sldId id="548" r:id="rId44"/>
    <p:sldId id="577" r:id="rId4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28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28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28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28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C0C0C0"/>
    <a:srgbClr val="003399"/>
    <a:srgbClr val="DDDDDD"/>
    <a:srgbClr val="33CC33"/>
    <a:srgbClr val="0066FF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022" autoAdjust="0"/>
    <p:restoredTop sz="71092" autoAdjust="0"/>
  </p:normalViewPr>
  <p:slideViewPr>
    <p:cSldViewPr>
      <p:cViewPr>
        <p:scale>
          <a:sx n="78" d="100"/>
          <a:sy n="78" d="100"/>
        </p:scale>
        <p:origin x="852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88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7" tIns="48328" rIns="96657" bIns="48328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7" tIns="48328" rIns="96657" bIns="48328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7" tIns="48328" rIns="96657" bIns="48328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78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7" tIns="48328" rIns="96657" bIns="48328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C1B957AC-2312-584E-9C62-5AAE35963E1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19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1825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045" tIns="48523" rIns="97045" bIns="48523" numCol="1" anchor="t" anchorCtr="0" compatLnSpc="1">
            <a:prstTxWarp prst="textNoShape">
              <a:avLst/>
            </a:prstTxWarp>
          </a:bodyPr>
          <a:lstStyle>
            <a:lvl1pPr defTabSz="969963">
              <a:defRPr sz="1300"/>
            </a:lvl1pPr>
          </a:lstStyle>
          <a:p>
            <a:endParaRPr lang="en-US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6550" y="0"/>
            <a:ext cx="3171825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045" tIns="48523" rIns="97045" bIns="48523" numCol="1" anchor="t" anchorCtr="0" compatLnSpc="1">
            <a:prstTxWarp prst="textNoShape">
              <a:avLst/>
            </a:prstTxWarp>
          </a:bodyPr>
          <a:lstStyle>
            <a:lvl1pPr algn="r" defTabSz="969963">
              <a:defRPr sz="13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43013" y="725488"/>
            <a:ext cx="4832350" cy="36242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6313" y="4591050"/>
            <a:ext cx="5365750" cy="426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045" tIns="48523" rIns="97045" bIns="485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39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01138"/>
            <a:ext cx="3171825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045" tIns="48523" rIns="97045" bIns="48523" numCol="1" anchor="b" anchorCtr="0" compatLnSpc="1">
            <a:prstTxWarp prst="textNoShape">
              <a:avLst/>
            </a:prstTxWarp>
          </a:bodyPr>
          <a:lstStyle>
            <a:lvl1pPr defTabSz="969963">
              <a:defRPr sz="1300"/>
            </a:lvl1pPr>
          </a:lstStyle>
          <a:p>
            <a:endParaRPr lang="en-US"/>
          </a:p>
        </p:txBody>
      </p:sp>
      <p:sp>
        <p:nvSpPr>
          <p:cNvPr id="839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6550" y="9101138"/>
            <a:ext cx="3171825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045" tIns="48523" rIns="97045" bIns="48523" numCol="1" anchor="b" anchorCtr="0" compatLnSpc="1">
            <a:prstTxWarp prst="textNoShape">
              <a:avLst/>
            </a:prstTxWarp>
          </a:bodyPr>
          <a:lstStyle>
            <a:lvl1pPr algn="r" defTabSz="969963">
              <a:defRPr sz="1300"/>
            </a:lvl1pPr>
          </a:lstStyle>
          <a:p>
            <a:fld id="{0CB69BF2-84F9-A545-911E-B9238632FA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81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4124FC-41DC-634E-82B4-9EEF0BB4E6C3}" type="slidenum">
              <a:rPr lang="en-US"/>
              <a:pPr/>
              <a:t>9</a:t>
            </a:fld>
            <a:endParaRPr lang="en-US"/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1BBA3F-08DC-354D-AE58-92C5EF6E0DAD}" type="slidenum">
              <a:rPr lang="en-US"/>
              <a:pPr/>
              <a:t>18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A2157F-79FE-3D4D-B27F-76C0EE8296B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89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3358D2-44C4-1E4F-AE81-ED92F8EB4B3C}" type="slidenum">
              <a:rPr lang="en-US">
                <a:uFillTx/>
              </a:rPr>
              <a:pPr/>
              <a:t>20</a:t>
            </a:fld>
            <a:endParaRPr lang="en-US">
              <a:uFillTx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baseline="0" dirty="0" smtClean="0">
                <a:uFillTx/>
              </a:rPr>
              <a:t>Measurement: chair</a:t>
            </a:r>
          </a:p>
          <a:p>
            <a:pPr eaLnBrk="1" hangingPunct="1"/>
            <a:r>
              <a:rPr lang="en-US" baseline="0" dirty="0" smtClean="0">
                <a:uFillTx/>
              </a:rPr>
              <a:t>Count </a:t>
            </a:r>
            <a:r>
              <a:rPr lang="en-US" baseline="0" dirty="0" err="1" smtClean="0">
                <a:uFillTx/>
              </a:rPr>
              <a:t>vs</a:t>
            </a:r>
            <a:r>
              <a:rPr lang="en-US" baseline="0" dirty="0" smtClean="0">
                <a:uFillTx/>
              </a:rPr>
              <a:t> mass: marbles versus peanut butter</a:t>
            </a:r>
          </a:p>
          <a:p>
            <a:pPr eaLnBrk="1" hangingPunct="1"/>
            <a:r>
              <a:rPr lang="en-US" baseline="0" dirty="0" smtClean="0">
                <a:uFillTx/>
              </a:rPr>
              <a:t>Cars are built out of wheels and  axles</a:t>
            </a:r>
          </a:p>
          <a:p>
            <a:pPr eaLnBrk="1" hangingPunct="1"/>
            <a:r>
              <a:rPr lang="en-US" baseline="0" dirty="0" smtClean="0">
                <a:uFillTx/>
              </a:rPr>
              <a:t>Go through each of these in turn</a:t>
            </a:r>
            <a:endParaRPr lang="en-US" dirty="0">
              <a:uFillTx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02D100E-0F80-2E4E-8EE3-1F3B232C91CB}" type="slidenum">
              <a:rPr lang="en-US">
                <a:uFillTx/>
              </a:rPr>
              <a:pPr/>
              <a:t>21</a:t>
            </a:fld>
            <a:endParaRPr lang="en-US">
              <a:uFillTx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uFillTx/>
              </a:rPr>
              <a:t>Not sure why it makes sense semantically for </a:t>
            </a:r>
            <a:r>
              <a:rPr lang="en-US" dirty="0" err="1" smtClean="0">
                <a:uFillTx/>
              </a:rPr>
              <a:t>PartOf</a:t>
            </a:r>
            <a:r>
              <a:rPr lang="en-US" baseline="0" dirty="0" smtClean="0">
                <a:uFillTx/>
              </a:rPr>
              <a:t>  to be reflexive</a:t>
            </a:r>
            <a:endParaRPr lang="en-US" dirty="0">
              <a:uFillTx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30A60A-04B1-4149-8643-3C673EBA5006}" type="slidenum">
              <a:rPr lang="en-US">
                <a:uFillTx/>
              </a:rPr>
              <a:pPr/>
              <a:t>22</a:t>
            </a:fld>
            <a:endParaRPr lang="en-US">
              <a:uFillTx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>
              <a:uFillTx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08924F4-D382-5F4A-8B59-F3E3CEC17F6F}" type="slidenum">
              <a:rPr lang="en-US">
                <a:uFillTx/>
              </a:rPr>
              <a:pPr/>
              <a:t>10</a:t>
            </a:fld>
            <a:endParaRPr lang="en-US">
              <a:uFillTx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>
              <a:uFillTx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668887-F34F-614F-AC9C-8AD379979705}" type="slidenum">
              <a:rPr lang="en-US">
                <a:uFillTx/>
              </a:rPr>
              <a:pPr/>
              <a:t>11</a:t>
            </a:fld>
            <a:endParaRPr lang="en-US">
              <a:uFillTx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uFillTx/>
              </a:rPr>
              <a:t>Not just type hierarchies</a:t>
            </a:r>
          </a:p>
          <a:p>
            <a:pPr eaLnBrk="1" hangingPunct="1"/>
            <a:r>
              <a:rPr lang="en-US" dirty="0" smtClean="0">
                <a:uFillTx/>
              </a:rPr>
              <a:t>Look at the answers to</a:t>
            </a:r>
            <a:r>
              <a:rPr lang="en-US" baseline="0" dirty="0" smtClean="0">
                <a:uFillTx/>
              </a:rPr>
              <a:t> these kinds of questions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143DEF-5C15-FC47-9286-48762DC2AF85}" type="slidenum">
              <a:rPr lang="en-US">
                <a:uFillTx/>
              </a:rPr>
              <a:pPr/>
              <a:t>12</a:t>
            </a:fld>
            <a:endParaRPr lang="en-US">
              <a:uFillTx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uFillTx/>
              </a:rPr>
              <a:t>Ostrich, heirloom</a:t>
            </a:r>
            <a:r>
              <a:rPr lang="en-US" baseline="0" dirty="0" smtClean="0">
                <a:uFillTx/>
              </a:rPr>
              <a:t> tomatoes, platypus</a:t>
            </a:r>
            <a:endParaRPr lang="en-US" dirty="0">
              <a:uFillTx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067F089-D0B6-B748-B230-D65963906F90}" type="slidenum">
              <a:rPr lang="en-US">
                <a:uFillTx/>
              </a:rPr>
              <a:pPr/>
              <a:t>13</a:t>
            </a:fld>
            <a:endParaRPr lang="en-US">
              <a:uFillTx/>
            </a:endParaRPr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 smtClean="0">
              <a:uFillTx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F71FB8-1531-5649-98C2-7ABD88D72262}" type="slidenum">
              <a:rPr lang="en-US">
                <a:uFillTx/>
              </a:rPr>
              <a:pPr/>
              <a:t>14</a:t>
            </a:fld>
            <a:endParaRPr lang="en-US">
              <a:uFillTx/>
            </a:endParaRPr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>
              <a:uFillTx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33592B5-F96C-BD48-A800-914194A67A83}" type="slidenum">
              <a:rPr lang="en-US">
                <a:uFillTx/>
              </a:rPr>
              <a:pPr/>
              <a:t>15</a:t>
            </a:fld>
            <a:endParaRPr lang="en-US">
              <a:uFillTx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>
              <a:uFillTx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930F2CA-6AD7-D64E-8AD7-D32D8785FC30}" type="slidenum">
              <a:rPr lang="en-US">
                <a:uFillTx/>
              </a:rPr>
              <a:pPr/>
              <a:t>16</a:t>
            </a:fld>
            <a:endParaRPr lang="en-US">
              <a:uFillTx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uFillTx/>
              </a:rPr>
              <a:t>Generating</a:t>
            </a:r>
            <a:r>
              <a:rPr lang="en-US" baseline="0" dirty="0" smtClean="0">
                <a:uFillTx/>
              </a:rPr>
              <a:t> a good upper ontology is tough, with subtle distinctions to be made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512DDE-33F4-624C-AB2A-70F86A92C730}" type="slidenum">
              <a:rPr lang="en-US">
                <a:uFillTx/>
              </a:rPr>
              <a:pPr/>
              <a:t>17</a:t>
            </a:fld>
            <a:endParaRPr lang="en-US">
              <a:uFillTx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>
              <a:uFillTx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60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2D6C0-7763-1D41-B5F8-0512F73EDAA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5F56-70C3-1E40-B8D8-AA3ED2D0E01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457200" y="1619253"/>
            <a:ext cx="8229600" cy="3952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buClr>
                <a:schemeClr val="bg1">
                  <a:lumMod val="50000"/>
                </a:schemeClr>
              </a:buClr>
              <a:defRPr sz="220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1pPr>
            <a:lvl2pPr>
              <a:buClr>
                <a:schemeClr val="bg1">
                  <a:lumMod val="50000"/>
                </a:schemeClr>
              </a:buClr>
              <a:defRPr sz="190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2pPr>
            <a:lvl3pPr>
              <a:buClr>
                <a:schemeClr val="bg1">
                  <a:lumMod val="50000"/>
                </a:schemeClr>
              </a:buClr>
              <a:defRPr sz="170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3pPr>
            <a:lvl4pPr>
              <a:buClr>
                <a:schemeClr val="bg1">
                  <a:lumMod val="50000"/>
                </a:schemeClr>
              </a:buClr>
              <a:defRPr sz="150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4pPr>
            <a:lvl5pPr>
              <a:buClr>
                <a:schemeClr val="bg1">
                  <a:lumMod val="50000"/>
                </a:schemeClr>
              </a:buClr>
              <a:defRPr sz="1500" b="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5pPr>
            <a:lvl6pPr marL="2514600" indent="-228600"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500" b="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6pPr>
            <a:lvl7pPr marL="2971800" indent="-228600"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500" b="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7pPr>
            <a:lvl8pPr marL="3429000" indent="-228600"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500" b="0">
                <a:solidFill>
                  <a:srgbClr val="000000"/>
                </a:solidFill>
                <a:latin typeface="Helvetica" pitchFamily="34" charset="0"/>
                <a:cs typeface="Helvetica" pitchFamily="34" charset="0"/>
              </a:defRPr>
            </a:lvl8pPr>
            <a:lvl9pPr marL="3657600" indent="0">
              <a:buNone/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07989"/>
            <a:ext cx="8229600" cy="868363"/>
          </a:xfrm>
          <a:effectLst/>
        </p:spPr>
        <p:txBody>
          <a:bodyPr>
            <a:normAutofit/>
          </a:bodyPr>
          <a:lstStyle>
            <a:lvl1pPr>
              <a:defRPr sz="2400" b="1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7" name="Line 10"/>
          <p:cNvSpPr>
            <a:spLocks noChangeShapeType="1"/>
          </p:cNvSpPr>
          <p:nvPr/>
        </p:nvSpPr>
        <p:spPr bwMode="auto">
          <a:xfrm>
            <a:off x="561975" y="1143000"/>
            <a:ext cx="7772400" cy="0"/>
          </a:xfrm>
          <a:prstGeom prst="line">
            <a:avLst/>
          </a:prstGeom>
          <a:noFill/>
          <a:ln w="12700">
            <a:solidFill>
              <a:srgbClr val="40404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7757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7200" b="0" cap="none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DEC2D2F-702E-ED43-904D-4C3A7D529C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78E9-9CB1-CB45-93E2-317D2D0D4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7F5E-EB8A-2C43-B417-A9B425085EF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C73AD-60CA-B34E-A513-9916ADA334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80BD-DDF6-944C-BCE6-34541CD5881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561,  Sessions 2-4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910E111-C40B-FE46-96EF-3B405B0BB61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CS 561,  Spring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8066FA38-86FE-F443-A3DE-9BEEF7ADC0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0" i="0" kern="1200" cap="none" spc="-60" baseline="0">
          <a:solidFill>
            <a:schemeClr val="tx2"/>
          </a:solidFill>
          <a:effectLst/>
          <a:latin typeface="Arial Black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8080998" cy="54864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Convert </a:t>
            </a:r>
            <a:r>
              <a:rPr lang="en-US" dirty="0"/>
              <a:t>from English to FOL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924" y="914400"/>
            <a:ext cx="8436034" cy="4732867"/>
          </a:xfrm>
        </p:spPr>
        <p:txBody>
          <a:bodyPr>
            <a:noAutofit/>
          </a:bodyPr>
          <a:lstStyle/>
          <a:p>
            <a:r>
              <a:rPr lang="en-US" sz="1800" dirty="0" smtClean="0"/>
              <a:t>Circle </a:t>
            </a:r>
            <a:r>
              <a:rPr lang="en-US" sz="1800" dirty="0"/>
              <a:t>True or False. For sentences in English make your judgment of the meaning of the sentence, i.e., you may want to translate it in FOL to conclude</a:t>
            </a:r>
            <a:r>
              <a:rPr lang="en-US" sz="1800" dirty="0" smtClean="0"/>
              <a:t>.</a:t>
            </a:r>
            <a:endParaRPr lang="en-US" sz="1800" dirty="0"/>
          </a:p>
          <a:p>
            <a:pPr marL="68580" indent="0">
              <a:buNone/>
            </a:pPr>
            <a:r>
              <a:rPr lang="en-US" sz="1800" b="0" dirty="0" smtClean="0"/>
              <a:t>1. [</a:t>
            </a:r>
            <a:r>
              <a:rPr lang="en-US" sz="1800" b="0" dirty="0"/>
              <a:t>True/False] "Bert and Ernie are brothers" is equivalent to "Bert is a brother and Ernie is a </a:t>
            </a:r>
            <a:r>
              <a:rPr lang="en-US" sz="1800" b="0" dirty="0" smtClean="0"/>
              <a:t>brother”</a:t>
            </a:r>
            <a:endParaRPr lang="en-US" sz="1800" b="0" dirty="0"/>
          </a:p>
          <a:p>
            <a:pPr marL="68580" indent="0">
              <a:buNone/>
            </a:pPr>
            <a:r>
              <a:rPr lang="en-US" sz="1800" b="0" dirty="0"/>
              <a:t>2. </a:t>
            </a:r>
            <a:r>
              <a:rPr lang="en-US" sz="1800" b="0" dirty="0" smtClean="0"/>
              <a:t>[</a:t>
            </a:r>
            <a:r>
              <a:rPr lang="en-US" sz="1800" b="0" dirty="0"/>
              <a:t>True/False] “ p and q are not both true” is equivalent to “ p and q are both not true</a:t>
            </a:r>
            <a:r>
              <a:rPr lang="en-US" sz="1800" b="0" dirty="0" smtClean="0"/>
              <a:t>”</a:t>
            </a:r>
            <a:endParaRPr lang="en-US" sz="1800" b="0" dirty="0"/>
          </a:p>
          <a:p>
            <a:pPr marL="68580" indent="0">
              <a:buNone/>
            </a:pPr>
            <a:r>
              <a:rPr lang="en-US" sz="1800" b="0" dirty="0"/>
              <a:t> </a:t>
            </a:r>
          </a:p>
          <a:p>
            <a:pPr marL="68580" indent="0">
              <a:buNone/>
            </a:pPr>
            <a:r>
              <a:rPr lang="en-US" sz="1800" b="0" dirty="0" smtClean="0"/>
              <a:t>3. [</a:t>
            </a:r>
            <a:r>
              <a:rPr lang="en-US" sz="1800" b="0" dirty="0"/>
              <a:t>True/False] “Neither p nor q” is equivalent to “both p and q are </a:t>
            </a:r>
            <a:r>
              <a:rPr lang="en-US" sz="1800" b="0" dirty="0" smtClean="0"/>
              <a:t>false”</a:t>
            </a:r>
          </a:p>
          <a:p>
            <a:pPr marL="411480" indent="-342900">
              <a:buAutoNum type="arabicPeriod" startAt="3"/>
            </a:pPr>
            <a:endParaRPr lang="en-US" sz="1800" b="0" dirty="0" smtClean="0"/>
          </a:p>
          <a:p>
            <a:pPr marL="68580" indent="0">
              <a:buNone/>
            </a:pPr>
            <a:r>
              <a:rPr lang="en-US" sz="1800" b="0" dirty="0" smtClean="0"/>
              <a:t> 4</a:t>
            </a:r>
            <a:r>
              <a:rPr lang="en-US" sz="1800" b="0" dirty="0"/>
              <a:t>. </a:t>
            </a:r>
            <a:r>
              <a:rPr lang="en-US" sz="1800" b="0" dirty="0" smtClean="0"/>
              <a:t> [</a:t>
            </a:r>
            <a:r>
              <a:rPr lang="en-US" sz="1800" b="0" dirty="0"/>
              <a:t>True/False] “Not all A’s are B’s” is equivalent to “∃x (A(x) ∧</a:t>
            </a:r>
            <a:r>
              <a:rPr lang="en-US" sz="1800" b="0" dirty="0">
                <a:sym typeface="Symbol"/>
              </a:rPr>
              <a:t></a:t>
            </a:r>
            <a:r>
              <a:rPr lang="en-US" sz="1800" b="0" dirty="0"/>
              <a:t>B(x) ) ”</a:t>
            </a:r>
          </a:p>
          <a:p>
            <a:endParaRPr lang="en-US" sz="1800" b="0" dirty="0"/>
          </a:p>
          <a:p>
            <a:pPr marL="68580" indent="0">
              <a:buNone/>
            </a:pPr>
            <a:r>
              <a:rPr lang="en-US" sz="1800" b="0" dirty="0" smtClean="0"/>
              <a:t>5</a:t>
            </a:r>
            <a:r>
              <a:rPr lang="en-US" sz="1800" b="0" dirty="0"/>
              <a:t>. </a:t>
            </a:r>
            <a:r>
              <a:rPr lang="en-US" sz="1800" b="0" dirty="0" smtClean="0"/>
              <a:t> [</a:t>
            </a:r>
            <a:r>
              <a:rPr lang="en-US" sz="1800" b="0" dirty="0"/>
              <a:t>True/False] "MS students and PhD students are welcome to apply." is equivalent to “∀x [(M(x)∧P(x)) ⇒ Apply(x)]”</a:t>
            </a:r>
          </a:p>
          <a:p>
            <a:endParaRPr lang="en-US" sz="1800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1</a:t>
            </a:fld>
            <a:endParaRPr lang="en-US">
              <a:uFillTx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71800" y="2133600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524000" y="2819400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772400" y="4876800"/>
            <a:ext cx="65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AC810"/>
                </a:solidFill>
              </a:rPr>
              <a:t>True</a:t>
            </a:r>
            <a:endParaRPr lang="en-US" dirty="0">
              <a:solidFill>
                <a:srgbClr val="FAC81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0" y="3886200"/>
            <a:ext cx="65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AC810"/>
                </a:solidFill>
              </a:rPr>
              <a:t>True</a:t>
            </a:r>
            <a:endParaRPr lang="en-US" dirty="0">
              <a:solidFill>
                <a:srgbClr val="FAC81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953000" y="5943600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4020361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456572" y="-115809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Knowledge Representation</a:t>
            </a:r>
          </a:p>
        </p:txBody>
      </p:sp>
      <p:sp>
        <p:nvSpPr>
          <p:cNvPr id="1206275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066800"/>
            <a:ext cx="8943461" cy="5100637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800" i="1" dirty="0" smtClean="0">
                <a:uFillTx/>
              </a:rPr>
              <a:t>(Creation of) internal </a:t>
            </a:r>
            <a:r>
              <a:rPr lang="en-US" sz="2800" i="1" dirty="0">
                <a:uFillTx/>
              </a:rPr>
              <a:t>structures </a:t>
            </a:r>
            <a:r>
              <a:rPr lang="en-US" sz="2800" i="1" dirty="0" smtClean="0">
                <a:uFillTx/>
              </a:rPr>
              <a:t>representing external </a:t>
            </a:r>
            <a:r>
              <a:rPr lang="en-US" sz="2800" i="1" dirty="0">
                <a:uFillTx/>
              </a:rPr>
              <a:t>objects, properties, relations, activities, etc.</a:t>
            </a:r>
            <a:endParaRPr lang="en-US" sz="2800" dirty="0">
              <a:uFillTx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400" i="1" dirty="0">
                <a:uFillTx/>
              </a:rPr>
              <a:t>Represent world in syntax of KR language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Decide what needs to be represented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Decide what distinctions need to be made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The </a:t>
            </a:r>
            <a:r>
              <a:rPr lang="en-US" sz="2400" i="1" dirty="0">
                <a:uFillTx/>
              </a:rPr>
              <a:t>ontology</a:t>
            </a:r>
            <a:r>
              <a:rPr lang="en-US" sz="2400" dirty="0">
                <a:uFillTx/>
              </a:rPr>
              <a:t>/conceptualization/categorization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What are the distinct objects, properties, relations, etc.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Select a representation language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May vary widely in terms of formality/precision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Natural language, semi-structured web pages, frames, semantic networks, rules, differential equations, logic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Encode knowledge in language based on ontology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Are there general principles for doing this for kinds of K?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Reason with encoded knowledge</a:t>
            </a:r>
          </a:p>
        </p:txBody>
      </p:sp>
    </p:spTree>
    <p:extLst>
      <p:ext uri="{BB962C8B-B14F-4D97-AF65-F5344CB8AC3E}">
        <p14:creationId xmlns:p14="http://schemas.microsoft.com/office/powerpoint/2010/main" val="328599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62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6275" grpId="0" build="p" autoUpdateAnimBg="0" advAuto="53113792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300808" y="4516"/>
            <a:ext cx="7772400" cy="1038225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Ontology</a:t>
            </a:r>
          </a:p>
        </p:txBody>
      </p:sp>
      <p:sp>
        <p:nvSpPr>
          <p:cNvPr id="120729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701144" cy="552538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What are the basic concepts/categories needed to describe reality?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Time, space, things, ideas, actions, …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How are concepts defined and distinguished?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Properties, relations, rules, …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uFillTx/>
              </a:rPr>
              <a:t>How </a:t>
            </a:r>
            <a:r>
              <a:rPr lang="en-US" sz="2800" dirty="0">
                <a:uFillTx/>
              </a:rPr>
              <a:t>do these concepts relate to each other?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Relations such as Subclass define </a:t>
            </a:r>
            <a:r>
              <a:rPr lang="en-US" sz="2400" i="1" dirty="0">
                <a:uFillTx/>
              </a:rPr>
              <a:t>hierarchies</a:t>
            </a:r>
            <a:endParaRPr lang="en-US" sz="2400" dirty="0">
              <a:uFillTx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How do objects relate to categories?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Objects are </a:t>
            </a:r>
            <a:r>
              <a:rPr lang="en-US" sz="2400" i="1" dirty="0">
                <a:uFillTx/>
              </a:rPr>
              <a:t>members</a:t>
            </a:r>
            <a:r>
              <a:rPr lang="en-US" sz="2400" dirty="0">
                <a:uFillTx/>
              </a:rPr>
              <a:t> of categories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How do we reason about objects and categories?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Inference, </a:t>
            </a:r>
            <a:r>
              <a:rPr lang="en-US" sz="2400" i="1" dirty="0">
                <a:uFillTx/>
              </a:rPr>
              <a:t>inheritance</a:t>
            </a:r>
            <a:r>
              <a:rPr lang="en-US" sz="2400" dirty="0">
                <a:uFillTx/>
              </a:rPr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181859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72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7299" grpId="0" build="p" autoUpdateAnimBg="0" advAuto="147996416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553182" y="0"/>
            <a:ext cx="8317768" cy="989013"/>
          </a:xfrm>
        </p:spPr>
        <p:txBody>
          <a:bodyPr/>
          <a:lstStyle/>
          <a:p>
            <a:pPr eaLnBrk="1" hangingPunct="1"/>
            <a:r>
              <a:rPr lang="en-US" sz="4000" dirty="0">
                <a:uFillTx/>
              </a:rPr>
              <a:t>Defining Concepts/Categories</a:t>
            </a:r>
          </a:p>
        </p:txBody>
      </p:sp>
      <p:sp>
        <p:nvSpPr>
          <p:cNvPr id="120832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990600"/>
            <a:ext cx="8337550" cy="512445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Explicit</a:t>
            </a:r>
            <a:r>
              <a:rPr lang="en-US" sz="2400" dirty="0" smtClean="0">
                <a:uFillTx/>
              </a:rPr>
              <a:t> set of members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E.g., </a:t>
            </a:r>
            <a:r>
              <a:rPr lang="en-US" sz="2000" dirty="0" err="1">
                <a:uFillTx/>
              </a:rPr>
              <a:t>MajorPoliticalParties</a:t>
            </a:r>
            <a:r>
              <a:rPr lang="en-US" sz="2000" dirty="0">
                <a:uFillTx/>
              </a:rPr>
              <a:t> = {Dem, Rep}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i="1" dirty="0">
                <a:uFillTx/>
              </a:rPr>
              <a:t>or </a:t>
            </a:r>
            <a:r>
              <a:rPr lang="en-US" sz="2400" dirty="0">
                <a:uFillTx/>
              </a:rPr>
              <a:t>necessary and sufficient conditions</a:t>
            </a:r>
            <a:endParaRPr lang="en-US" sz="2400" dirty="0" smtClean="0">
              <a:uFillTx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dirty="0" smtClean="0">
                <a:uFillTx/>
              </a:rPr>
              <a:t>Inverter </a:t>
            </a:r>
            <a:r>
              <a:rPr lang="en-US" sz="2000" dirty="0">
                <a:uFillTx/>
              </a:rPr>
              <a:t>=</a:t>
            </a:r>
            <a:r>
              <a:rPr lang="en-US" sz="2000" dirty="0" smtClean="0">
                <a:uFillTx/>
              </a:rPr>
              <a:t> Logic gate </a:t>
            </a:r>
            <a:r>
              <a:rPr lang="en-US" sz="2000" dirty="0">
                <a:uFillTx/>
              </a:rPr>
              <a:t>that inverts a signal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 err="1">
                <a:uFillTx/>
              </a:rPr>
              <a:t>TextBook</a:t>
            </a:r>
            <a:r>
              <a:rPr lang="en-US" sz="2000" dirty="0">
                <a:uFillTx/>
              </a:rPr>
              <a:t> = Book used in a course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Works better for man-made concepts than </a:t>
            </a:r>
            <a:r>
              <a:rPr lang="en-US" sz="2000" i="1" dirty="0">
                <a:uFillTx/>
              </a:rPr>
              <a:t>natural kinds</a:t>
            </a:r>
            <a:endParaRPr lang="en-US" sz="2000" dirty="0">
              <a:uFillTx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sz="1800" dirty="0">
                <a:uFillTx/>
              </a:rPr>
              <a:t>Bird = Animal that has feathers and flies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>
                <a:uFillTx/>
              </a:rPr>
              <a:t>Tomato = Acidic red </a:t>
            </a:r>
            <a:r>
              <a:rPr lang="en-US" sz="1800" dirty="0" smtClean="0">
                <a:uFillTx/>
              </a:rPr>
              <a:t>fruit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>
                <a:uFillTx/>
              </a:rPr>
              <a:t>Mammal = Warm blooded animal that gives birth to live young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i="1" dirty="0">
                <a:uFillTx/>
              </a:rPr>
              <a:t>or </a:t>
            </a:r>
            <a:r>
              <a:rPr lang="en-US" sz="2400" dirty="0">
                <a:uFillTx/>
              </a:rPr>
              <a:t>nearness to a </a:t>
            </a:r>
            <a:r>
              <a:rPr lang="en-US" sz="2400" i="1" dirty="0">
                <a:uFillTx/>
              </a:rPr>
              <a:t>prototype</a:t>
            </a:r>
            <a:r>
              <a:rPr lang="en-US" sz="2400" dirty="0">
                <a:uFillTx/>
              </a:rPr>
              <a:t> (typical member)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Prototypical bird has feathers, flies, lays eggs, …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Prototypical tomato is acidic, red, a fruit…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May divide features into necessary and </a:t>
            </a:r>
            <a:r>
              <a:rPr lang="en-US" sz="2000" dirty="0" smtClean="0">
                <a:uFillTx/>
              </a:rPr>
              <a:t>typical</a:t>
            </a:r>
            <a:endParaRPr lang="en-US" sz="2000" dirty="0">
              <a:uFillTx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sz="1800" dirty="0">
                <a:uFillTx/>
              </a:rPr>
              <a:t>E.g., all tomatoes are </a:t>
            </a:r>
            <a:r>
              <a:rPr lang="en-US" sz="1800" dirty="0" smtClean="0">
                <a:uFillTx/>
              </a:rPr>
              <a:t>fruits</a:t>
            </a:r>
            <a:endParaRPr lang="en-US" sz="1800" dirty="0">
              <a:uFillTx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Logic is best at dealing with first two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Other approaches, e.g., fuzzy, prob., prototypes deal with third</a:t>
            </a:r>
          </a:p>
        </p:txBody>
      </p:sp>
    </p:spTree>
    <p:extLst>
      <p:ext uri="{BB962C8B-B14F-4D97-AF65-F5344CB8AC3E}">
        <p14:creationId xmlns:p14="http://schemas.microsoft.com/office/powerpoint/2010/main" val="229350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832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23" grpId="0" build="p" autoUpdateAnimBg="0" advAuto="464673856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924800" cy="1371600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Defining Categories in Logic</a:t>
            </a:r>
          </a:p>
        </p:txBody>
      </p:sp>
      <p:sp>
        <p:nvSpPr>
          <p:cNvPr id="12124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pPr eaLnBrk="1" hangingPunct="1"/>
            <a:r>
              <a:rPr lang="en-US" sz="2800" dirty="0">
                <a:uFillTx/>
              </a:rPr>
              <a:t>Necessary conditions (</a:t>
            </a:r>
            <a:r>
              <a:rPr lang="en-US" sz="2800" i="1" dirty="0">
                <a:uFillTx/>
              </a:rPr>
              <a:t>C </a:t>
            </a:r>
            <a:r>
              <a:rPr lang="en-US" sz="2800" dirty="0" err="1">
                <a:uFillTx/>
                <a:sym typeface="Symbol" charset="2"/>
              </a:rPr>
              <a:t></a:t>
            </a:r>
            <a:r>
              <a:rPr lang="en-US" sz="2800" i="1" dirty="0">
                <a:uFillTx/>
                <a:sym typeface="Symbol" charset="2"/>
              </a:rPr>
              <a:t> P</a:t>
            </a:r>
            <a:r>
              <a:rPr lang="en-US" sz="2800" dirty="0">
                <a:uFillTx/>
                <a:sym typeface="Symbol" charset="2"/>
              </a:rPr>
              <a:t>)</a:t>
            </a:r>
            <a:endParaRPr lang="en-US" sz="2800" dirty="0">
              <a:uFillTx/>
            </a:endParaRPr>
          </a:p>
          <a:p>
            <a:pPr lvl="1" eaLnBrk="1" hangingPunct="1"/>
            <a:r>
              <a:rPr lang="en-US" sz="2400" dirty="0">
                <a:uFillTx/>
              </a:rPr>
              <a:t>E.g., </a:t>
            </a:r>
            <a:r>
              <a:rPr lang="en-US" sz="2400" dirty="0" err="1">
                <a:uFillTx/>
                <a:sym typeface="Symbol" charset="2"/>
              </a:rPr>
              <a:t>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</a:rPr>
              <a:t>Basketball(</a:t>
            </a:r>
            <a:r>
              <a:rPr lang="en-US" sz="2400" i="1" dirty="0" err="1">
                <a:uFillTx/>
              </a:rPr>
              <a:t>x</a:t>
            </a:r>
            <a:r>
              <a:rPr lang="en-US" sz="2400" dirty="0">
                <a:uFillTx/>
              </a:rPr>
              <a:t>) </a:t>
            </a:r>
            <a:r>
              <a:rPr lang="en-US" sz="2400" dirty="0" err="1">
                <a:uFillTx/>
                <a:sym typeface="Symbol" charset="2"/>
              </a:rPr>
              <a:t>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Round(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</a:t>
            </a:r>
          </a:p>
          <a:p>
            <a:pPr eaLnBrk="1" hangingPunct="1"/>
            <a:r>
              <a:rPr lang="en-US" sz="2800" dirty="0">
                <a:uFillTx/>
                <a:sym typeface="Symbol" charset="2"/>
              </a:rPr>
              <a:t>Sufficient conditions (</a:t>
            </a:r>
            <a:r>
              <a:rPr lang="en-US" sz="2800" i="1" dirty="0">
                <a:uFillTx/>
              </a:rPr>
              <a:t>P </a:t>
            </a:r>
            <a:r>
              <a:rPr lang="en-US" sz="2800" dirty="0" err="1">
                <a:uFillTx/>
                <a:sym typeface="Symbol" charset="2"/>
              </a:rPr>
              <a:t></a:t>
            </a:r>
            <a:r>
              <a:rPr lang="en-US" sz="2800" i="1" dirty="0">
                <a:uFillTx/>
                <a:sym typeface="Symbol" charset="2"/>
              </a:rPr>
              <a:t> C)</a:t>
            </a:r>
          </a:p>
          <a:p>
            <a:pPr lvl="1" eaLnBrk="1" hangingPunct="1"/>
            <a:r>
              <a:rPr lang="en-US" sz="2400" dirty="0">
                <a:uFillTx/>
                <a:sym typeface="Symbol" charset="2"/>
              </a:rPr>
              <a:t>E.g., </a:t>
            </a:r>
            <a:r>
              <a:rPr lang="en-US" sz="2400" dirty="0" err="1">
                <a:uFillTx/>
                <a:sym typeface="Symbol" charset="2"/>
              </a:rPr>
              <a:t>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Suit(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)=Spades </a:t>
            </a:r>
            <a:r>
              <a:rPr lang="en-US" sz="2400" dirty="0" err="1">
                <a:uFillTx/>
                <a:sym typeface="Symbol" charset="2"/>
              </a:rPr>
              <a:t></a:t>
            </a:r>
            <a:r>
              <a:rPr lang="en-US" sz="2400" dirty="0">
                <a:uFillTx/>
                <a:sym typeface="Symbol" charset="2"/>
              </a:rPr>
              <a:t> Blips(</a:t>
            </a:r>
            <a:r>
              <a:rPr lang="en-US" sz="2400" i="1" dirty="0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,1) </a:t>
            </a:r>
            <a:r>
              <a:rPr lang="en-US" sz="2400" dirty="0" err="1">
                <a:uFillTx/>
                <a:sym typeface="Symbol" charset="2"/>
              </a:rPr>
              <a:t>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Ace(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</a:t>
            </a:r>
          </a:p>
          <a:p>
            <a:pPr eaLnBrk="1" hangingPunct="1"/>
            <a:r>
              <a:rPr lang="en-US" sz="2800" dirty="0">
                <a:uFillTx/>
                <a:sym typeface="Symbol" charset="2"/>
              </a:rPr>
              <a:t>Necessary and Sufficient Conditions (P </a:t>
            </a:r>
            <a:r>
              <a:rPr lang="en-US" sz="2800" dirty="0" err="1">
                <a:uFillTx/>
                <a:sym typeface="Symbol" charset="2"/>
              </a:rPr>
              <a:t></a:t>
            </a:r>
            <a:r>
              <a:rPr lang="en-US" sz="2800" dirty="0">
                <a:uFillTx/>
                <a:sym typeface="Symbol" charset="2"/>
              </a:rPr>
              <a:t> C)</a:t>
            </a:r>
          </a:p>
          <a:p>
            <a:pPr lvl="1" eaLnBrk="1" hangingPunct="1"/>
            <a:r>
              <a:rPr lang="en-US" sz="2400" dirty="0">
                <a:uFillTx/>
                <a:sym typeface="Symbol" charset="2"/>
              </a:rPr>
              <a:t>E.g., </a:t>
            </a:r>
            <a:r>
              <a:rPr lang="en-US" sz="2400" dirty="0" err="1">
                <a:uFillTx/>
                <a:sym typeface="Symbol" charset="2"/>
              </a:rPr>
              <a:t>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Contains(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, Carbon) </a:t>
            </a:r>
            <a:r>
              <a:rPr lang="en-US" sz="2400" dirty="0" err="1">
                <a:uFillTx/>
                <a:sym typeface="Symbol" charset="2"/>
              </a:rPr>
              <a:t>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Organic(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</a:t>
            </a:r>
          </a:p>
          <a:p>
            <a:pPr lvl="1" eaLnBrk="1" hangingPunct="1"/>
            <a:r>
              <a:rPr lang="en-US" sz="2400" dirty="0">
                <a:uFillTx/>
                <a:sym typeface="Symbol" charset="2"/>
              </a:rPr>
              <a:t>E.g., </a:t>
            </a:r>
            <a:r>
              <a:rPr lang="en-US" sz="2400" dirty="0" err="1">
                <a:uFillTx/>
                <a:sym typeface="Symbol" charset="2"/>
              </a:rPr>
              <a:t>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</a:t>
            </a:r>
            <a:r>
              <a:rPr lang="en-US" sz="2400" dirty="0">
                <a:uFillTx/>
                <a:sym typeface="Symbol" charset="2"/>
              </a:rPr>
              <a:t> {Dem, Rep} </a:t>
            </a:r>
            <a:r>
              <a:rPr lang="en-US" sz="2400" dirty="0" err="1">
                <a:uFillTx/>
                <a:sym typeface="Symbol" charset="2"/>
              </a:rPr>
              <a:t>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MajorPoliticalParty(</a:t>
            </a:r>
            <a:r>
              <a:rPr lang="en-US" sz="2400" i="1" dirty="0" err="1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0820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2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2419" grpId="0" build="p" autoUpdateAnimBg="0" advAuto="14851424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91590" y="-131045"/>
            <a:ext cx="8888412" cy="9318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200" dirty="0">
                <a:uFillTx/>
              </a:rPr>
              <a:t>More on Representing Categories in Logic</a:t>
            </a:r>
          </a:p>
        </p:txBody>
      </p:sp>
      <p:sp>
        <p:nvSpPr>
          <p:cNvPr id="1213443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416925" cy="567923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Can represent a category as a unary predicate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E.g., Basketball(</a:t>
            </a:r>
            <a:r>
              <a:rPr lang="en-US" sz="2400" i="1" dirty="0">
                <a:uFillTx/>
              </a:rPr>
              <a:t>x</a:t>
            </a:r>
            <a:r>
              <a:rPr lang="en-US" sz="2400" dirty="0">
                <a:uFillTx/>
              </a:rPr>
              <a:t>), Ace(</a:t>
            </a:r>
            <a:r>
              <a:rPr lang="en-US" sz="2400" i="1" dirty="0">
                <a:uFillTx/>
              </a:rPr>
              <a:t>x</a:t>
            </a:r>
            <a:r>
              <a:rPr lang="en-US" sz="2400" dirty="0">
                <a:uFillTx/>
              </a:rPr>
              <a:t>), Organic(</a:t>
            </a:r>
            <a:r>
              <a:rPr lang="en-US" sz="2400" i="1" dirty="0">
                <a:uFillTx/>
              </a:rPr>
              <a:t>x</a:t>
            </a:r>
            <a:r>
              <a:rPr lang="en-US" sz="2400" dirty="0">
                <a:uFillTx/>
              </a:rPr>
              <a:t>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i="1" dirty="0">
                <a:uFillTx/>
              </a:rPr>
              <a:t>Category is viewed as a property of object x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Or can represent category as an object itself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Basketballs, Aces, </a:t>
            </a:r>
            <a:r>
              <a:rPr lang="en-US" sz="2400" dirty="0" err="1">
                <a:uFillTx/>
              </a:rPr>
              <a:t>OrganicCompounds</a:t>
            </a:r>
            <a:endParaRPr lang="en-US" sz="2400" dirty="0">
              <a:uFillTx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Called </a:t>
            </a:r>
            <a:r>
              <a:rPr lang="en-US" sz="2400" i="1" dirty="0">
                <a:uFillTx/>
              </a:rPr>
              <a:t>reification</a:t>
            </a:r>
            <a:endParaRPr lang="en-US" sz="2400" dirty="0">
              <a:uFillTx/>
            </a:endParaRPr>
          </a:p>
          <a:p>
            <a:pPr lvl="2" eaLnBrk="1" hangingPunct="1">
              <a:lnSpc>
                <a:spcPct val="80000"/>
              </a:lnSpc>
            </a:pPr>
            <a:r>
              <a:rPr lang="en-US" sz="2000" i="1" dirty="0">
                <a:uFillTx/>
              </a:rPr>
              <a:t>Turning a fact into an object about which facts can be stated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2000" dirty="0">
                <a:uFillTx/>
              </a:rPr>
              <a:t>E.g., </a:t>
            </a:r>
            <a:r>
              <a:rPr lang="en-US" sz="2000" dirty="0" err="1">
                <a:uFillTx/>
              </a:rPr>
              <a:t>NumberOf</a:t>
            </a:r>
            <a:r>
              <a:rPr lang="en-US" sz="2000" dirty="0">
                <a:uFillTx/>
              </a:rPr>
              <a:t>(Aces)=4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</a:rPr>
              <a:t>Category membership looks different in two cases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</a:rPr>
              <a:t>Basketball(B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>
                <a:uFillTx/>
              </a:rPr>
              <a:t>) </a:t>
            </a:r>
            <a:r>
              <a:rPr lang="en-US" sz="2400" i="1" dirty="0">
                <a:uFillTx/>
              </a:rPr>
              <a:t>vs.</a:t>
            </a:r>
            <a:r>
              <a:rPr lang="en-US" sz="2400" dirty="0">
                <a:uFillTx/>
              </a:rPr>
              <a:t>  B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>
                <a:uFillTx/>
              </a:rPr>
              <a:t> </a:t>
            </a:r>
            <a:r>
              <a:rPr lang="en-US" sz="2400" dirty="0">
                <a:uFillTx/>
                <a:sym typeface="Symbol" charset="2"/>
              </a:rPr>
              <a:t> Basketballs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uFillTx/>
                <a:sym typeface="Symbol" charset="2"/>
              </a:rPr>
              <a:t>Subclass definition also differs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  <a:sym typeface="Symbol" charset="2"/>
              </a:rPr>
              <a:t></a:t>
            </a:r>
            <a:r>
              <a:rPr lang="en-US" sz="2400" i="1" dirty="0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 Ace(</a:t>
            </a:r>
            <a:r>
              <a:rPr lang="en-US" sz="2400" i="1" dirty="0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  Card(</a:t>
            </a:r>
            <a:r>
              <a:rPr lang="en-US" sz="2400" i="1" dirty="0">
                <a:uFillTx/>
                <a:sym typeface="Symbol" charset="2"/>
              </a:rPr>
              <a:t>x</a:t>
            </a:r>
            <a:r>
              <a:rPr lang="en-US" sz="2400" dirty="0">
                <a:uFillTx/>
                <a:sym typeface="Symbol" charset="2"/>
              </a:rPr>
              <a:t>) </a:t>
            </a:r>
            <a:r>
              <a:rPr lang="en-US" sz="2400" i="1" dirty="0">
                <a:uFillTx/>
                <a:sym typeface="Symbol" charset="2"/>
              </a:rPr>
              <a:t>vs.</a:t>
            </a:r>
            <a:endParaRPr lang="en-US" sz="2400" dirty="0">
              <a:uFillTx/>
              <a:sym typeface="Symbol" charset="2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uFillTx/>
                <a:sym typeface="Symbol" charset="2"/>
              </a:rPr>
              <a:t>Aces  Cards (or Aces  Cards</a:t>
            </a:r>
            <a:r>
              <a:rPr lang="en-US" sz="2400" dirty="0" smtClean="0">
                <a:uFillTx/>
                <a:sym typeface="Symbol" charset="2"/>
              </a:rPr>
              <a:t>)</a:t>
            </a:r>
            <a:endParaRPr lang="en-US" sz="2400" dirty="0">
              <a:uFillTx/>
              <a:sym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1211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3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3443" grpId="0" build="p" autoUpdateAnimBg="0" advAuto="464641248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>
          <a:xfrm>
            <a:off x="709613" y="366713"/>
            <a:ext cx="7772400" cy="1143000"/>
          </a:xfrm>
        </p:spPr>
        <p:txBody>
          <a:bodyPr/>
          <a:lstStyle/>
          <a:p>
            <a:pPr eaLnBrk="1" hangingPunct="1"/>
            <a:r>
              <a:rPr lang="en-US">
                <a:uFillTx/>
              </a:rPr>
              <a:t>Type Hierarchies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673225"/>
            <a:ext cx="7772400" cy="4422775"/>
          </a:xfrm>
        </p:spPr>
        <p:txBody>
          <a:bodyPr/>
          <a:lstStyle/>
          <a:p>
            <a:pPr eaLnBrk="1" hangingPunct="1"/>
            <a:r>
              <a:rPr lang="en-US" sz="2800">
                <a:uFillTx/>
              </a:rPr>
              <a:t>Subclasses implicitly define a type hierarchy</a:t>
            </a:r>
          </a:p>
          <a:p>
            <a:pPr lvl="1" eaLnBrk="1" hangingPunct="1"/>
            <a:r>
              <a:rPr lang="en-US" sz="2400">
                <a:uFillTx/>
              </a:rPr>
              <a:t>Also referred to as an ontology, a taxonomy, or a taxonomic hierarchy</a:t>
            </a:r>
          </a:p>
        </p:txBody>
      </p:sp>
      <p:sp>
        <p:nvSpPr>
          <p:cNvPr id="30725" name="AutoShape 4"/>
          <p:cNvSpPr>
            <a:spLocks noChangeArrowheads="1"/>
          </p:cNvSpPr>
          <p:nvPr/>
        </p:nvSpPr>
        <p:spPr bwMode="auto">
          <a:xfrm>
            <a:off x="3802063" y="33369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dirty="0">
                <a:uFillTx/>
              </a:rPr>
              <a:t>Animals</a:t>
            </a:r>
          </a:p>
        </p:txBody>
      </p:sp>
      <p:sp>
        <p:nvSpPr>
          <p:cNvPr id="30726" name="AutoShape 5"/>
          <p:cNvSpPr>
            <a:spLocks noChangeArrowheads="1"/>
          </p:cNvSpPr>
          <p:nvPr/>
        </p:nvSpPr>
        <p:spPr bwMode="auto">
          <a:xfrm>
            <a:off x="3867150" y="42005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Reptiles</a:t>
            </a:r>
          </a:p>
        </p:txBody>
      </p:sp>
      <p:sp>
        <p:nvSpPr>
          <p:cNvPr id="30727" name="AutoShape 6"/>
          <p:cNvSpPr>
            <a:spLocks noChangeArrowheads="1"/>
          </p:cNvSpPr>
          <p:nvPr/>
        </p:nvSpPr>
        <p:spPr bwMode="auto">
          <a:xfrm>
            <a:off x="2125663" y="42005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Amphibians</a:t>
            </a:r>
          </a:p>
        </p:txBody>
      </p:sp>
      <p:sp>
        <p:nvSpPr>
          <p:cNvPr id="30728" name="AutoShape 7"/>
          <p:cNvSpPr>
            <a:spLocks noChangeArrowheads="1"/>
          </p:cNvSpPr>
          <p:nvPr/>
        </p:nvSpPr>
        <p:spPr bwMode="auto">
          <a:xfrm>
            <a:off x="7348538" y="42005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Mammals</a:t>
            </a:r>
          </a:p>
        </p:txBody>
      </p:sp>
      <p:sp>
        <p:nvSpPr>
          <p:cNvPr id="30729" name="AutoShape 8"/>
          <p:cNvSpPr>
            <a:spLocks noChangeArrowheads="1"/>
          </p:cNvSpPr>
          <p:nvPr/>
        </p:nvSpPr>
        <p:spPr bwMode="auto">
          <a:xfrm>
            <a:off x="5607050" y="42005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Birds</a:t>
            </a:r>
          </a:p>
        </p:txBody>
      </p:sp>
      <p:sp>
        <p:nvSpPr>
          <p:cNvPr id="30730" name="AutoShape 9"/>
          <p:cNvSpPr>
            <a:spLocks noChangeArrowheads="1"/>
          </p:cNvSpPr>
          <p:nvPr/>
        </p:nvSpPr>
        <p:spPr bwMode="auto">
          <a:xfrm>
            <a:off x="4059238" y="5119688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Eagles</a:t>
            </a:r>
          </a:p>
        </p:txBody>
      </p:sp>
      <p:sp>
        <p:nvSpPr>
          <p:cNvPr id="30731" name="AutoShape 10"/>
          <p:cNvSpPr>
            <a:spLocks noChangeArrowheads="1"/>
          </p:cNvSpPr>
          <p:nvPr/>
        </p:nvSpPr>
        <p:spPr bwMode="auto">
          <a:xfrm>
            <a:off x="5732463" y="5119688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Ostriches</a:t>
            </a:r>
          </a:p>
        </p:txBody>
      </p:sp>
      <p:sp>
        <p:nvSpPr>
          <p:cNvPr id="30732" name="AutoShape 11"/>
          <p:cNvSpPr>
            <a:spLocks noChangeArrowheads="1"/>
          </p:cNvSpPr>
          <p:nvPr/>
        </p:nvSpPr>
        <p:spPr bwMode="auto">
          <a:xfrm>
            <a:off x="7407275" y="51276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Penguins</a:t>
            </a:r>
          </a:p>
        </p:txBody>
      </p:sp>
      <p:sp>
        <p:nvSpPr>
          <p:cNvPr id="30733" name="AutoShape 12"/>
          <p:cNvSpPr>
            <a:spLocks noChangeArrowheads="1"/>
          </p:cNvSpPr>
          <p:nvPr/>
        </p:nvSpPr>
        <p:spPr bwMode="auto">
          <a:xfrm>
            <a:off x="2386013" y="5119688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Robins</a:t>
            </a:r>
          </a:p>
        </p:txBody>
      </p:sp>
      <p:sp>
        <p:nvSpPr>
          <p:cNvPr id="30734" name="AutoShape 13"/>
          <p:cNvSpPr>
            <a:spLocks noChangeArrowheads="1"/>
          </p:cNvSpPr>
          <p:nvPr/>
        </p:nvSpPr>
        <p:spPr bwMode="auto">
          <a:xfrm>
            <a:off x="385763" y="4200525"/>
            <a:ext cx="1593850" cy="323850"/>
          </a:xfrm>
          <a:prstGeom prst="octagon">
            <a:avLst>
              <a:gd name="adj" fmla="val 29287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uFillTx/>
              </a:rPr>
              <a:t>Fish</a:t>
            </a:r>
          </a:p>
        </p:txBody>
      </p:sp>
      <p:cxnSp>
        <p:nvCxnSpPr>
          <p:cNvPr id="30735" name="AutoShape 15"/>
          <p:cNvCxnSpPr>
            <a:stCxn id="30725" idx="2"/>
            <a:endCxn id="30734" idx="2"/>
          </p:cNvCxnSpPr>
          <p:nvPr/>
        </p:nvCxnSpPr>
        <p:spPr bwMode="auto">
          <a:xfrm flipH="1">
            <a:off x="1182688" y="3660775"/>
            <a:ext cx="3416300" cy="539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36" name="AutoShape 16"/>
          <p:cNvCxnSpPr>
            <a:stCxn id="30725" idx="2"/>
            <a:endCxn id="30727" idx="2"/>
          </p:cNvCxnSpPr>
          <p:nvPr/>
        </p:nvCxnSpPr>
        <p:spPr bwMode="auto">
          <a:xfrm flipH="1">
            <a:off x="2922588" y="3660775"/>
            <a:ext cx="1676400" cy="539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37" name="AutoShape 17"/>
          <p:cNvCxnSpPr>
            <a:stCxn id="30725" idx="2"/>
            <a:endCxn id="30726" idx="2"/>
          </p:cNvCxnSpPr>
          <p:nvPr/>
        </p:nvCxnSpPr>
        <p:spPr bwMode="auto">
          <a:xfrm>
            <a:off x="4598988" y="3660775"/>
            <a:ext cx="65087" cy="539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38" name="AutoShape 18"/>
          <p:cNvCxnSpPr>
            <a:stCxn id="30725" idx="2"/>
            <a:endCxn id="30729" idx="2"/>
          </p:cNvCxnSpPr>
          <p:nvPr/>
        </p:nvCxnSpPr>
        <p:spPr bwMode="auto">
          <a:xfrm>
            <a:off x="4598988" y="3660775"/>
            <a:ext cx="1804987" cy="539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39" name="AutoShape 19"/>
          <p:cNvCxnSpPr>
            <a:stCxn id="30725" idx="2"/>
            <a:endCxn id="30728" idx="2"/>
          </p:cNvCxnSpPr>
          <p:nvPr/>
        </p:nvCxnSpPr>
        <p:spPr bwMode="auto">
          <a:xfrm>
            <a:off x="4598988" y="3660775"/>
            <a:ext cx="3546475" cy="539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40" name="AutoShape 21"/>
          <p:cNvCxnSpPr>
            <a:stCxn id="30729" idx="2"/>
            <a:endCxn id="30733" idx="2"/>
          </p:cNvCxnSpPr>
          <p:nvPr/>
        </p:nvCxnSpPr>
        <p:spPr bwMode="auto">
          <a:xfrm flipH="1">
            <a:off x="3182938" y="4524375"/>
            <a:ext cx="3221037" cy="59531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41" name="AutoShape 22"/>
          <p:cNvCxnSpPr>
            <a:stCxn id="30729" idx="2"/>
            <a:endCxn id="30730" idx="2"/>
          </p:cNvCxnSpPr>
          <p:nvPr/>
        </p:nvCxnSpPr>
        <p:spPr bwMode="auto">
          <a:xfrm flipH="1">
            <a:off x="4856163" y="4524375"/>
            <a:ext cx="1547812" cy="59531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42" name="AutoShape 23"/>
          <p:cNvCxnSpPr>
            <a:stCxn id="30729" idx="2"/>
            <a:endCxn id="30731" idx="2"/>
          </p:cNvCxnSpPr>
          <p:nvPr/>
        </p:nvCxnSpPr>
        <p:spPr bwMode="auto">
          <a:xfrm>
            <a:off x="6403975" y="4524375"/>
            <a:ext cx="125413" cy="59531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  <p:cxnSp>
        <p:nvCxnSpPr>
          <p:cNvPr id="30743" name="AutoShape 24"/>
          <p:cNvCxnSpPr>
            <a:stCxn id="30729" idx="2"/>
            <a:endCxn id="30732" idx="2"/>
          </p:cNvCxnSpPr>
          <p:nvPr/>
        </p:nvCxnSpPr>
        <p:spPr bwMode="auto">
          <a:xfrm>
            <a:off x="6403975" y="4524375"/>
            <a:ext cx="1800225" cy="6032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33246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>
          <a:xfrm>
            <a:off x="701675" y="156230"/>
            <a:ext cx="7772400" cy="1143000"/>
          </a:xfrm>
        </p:spPr>
        <p:txBody>
          <a:bodyPr/>
          <a:lstStyle/>
          <a:p>
            <a:pPr eaLnBrk="1" hangingPunct="1"/>
            <a:r>
              <a:rPr lang="en-US" i="1" dirty="0">
                <a:uFillTx/>
              </a:rPr>
              <a:t>Upper Ontology</a:t>
            </a:r>
            <a:r>
              <a:rPr lang="en-US" dirty="0">
                <a:uFillTx/>
              </a:rPr>
              <a:t> of World</a:t>
            </a:r>
          </a:p>
        </p:txBody>
      </p:sp>
      <p:pic>
        <p:nvPicPr>
          <p:cNvPr id="32772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838200" y="1447800"/>
            <a:ext cx="6591811" cy="3700666"/>
          </a:xfrm>
        </p:spPr>
      </p:pic>
      <p:sp>
        <p:nvSpPr>
          <p:cNvPr id="32773" name="Text Box 4"/>
          <p:cNvSpPr txBox="1">
            <a:spLocks noChangeArrowheads="1"/>
          </p:cNvSpPr>
          <p:nvPr/>
        </p:nvSpPr>
        <p:spPr bwMode="auto">
          <a:xfrm>
            <a:off x="267385" y="5334000"/>
            <a:ext cx="8876615" cy="7632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uFillTx/>
                <a:latin typeface="+mn-lt"/>
              </a:rPr>
              <a:t>Several projects have tried to build generic </a:t>
            </a:r>
            <a:r>
              <a:rPr lang="en-US" sz="2400" i="1" dirty="0">
                <a:uFillTx/>
                <a:latin typeface="+mn-lt"/>
              </a:rPr>
              <a:t>upper ontologies</a:t>
            </a:r>
            <a:r>
              <a:rPr lang="en-US" sz="2400" dirty="0">
                <a:uFillTx/>
                <a:latin typeface="+mn-lt"/>
              </a:rPr>
              <a:t> to which domain specific ontologies can then be attached as needed</a:t>
            </a:r>
          </a:p>
        </p:txBody>
      </p:sp>
    </p:spTree>
    <p:extLst>
      <p:ext uri="{BB962C8B-B14F-4D97-AF65-F5344CB8AC3E}">
        <p14:creationId xmlns:p14="http://schemas.microsoft.com/office/powerpoint/2010/main" val="373781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Inheritance</a:t>
            </a:r>
          </a:p>
        </p:txBody>
      </p:sp>
      <p:sp>
        <p:nvSpPr>
          <p:cNvPr id="1152003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219200"/>
            <a:ext cx="7319963" cy="4915171"/>
          </a:xfrm>
        </p:spPr>
        <p:txBody>
          <a:bodyPr>
            <a:normAutofit fontScale="925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One of the most critical forms of inference enabled by type hierarchies is </a:t>
            </a:r>
            <a:r>
              <a:rPr lang="en-US" sz="2800" i="1" dirty="0">
                <a:uFillTx/>
              </a:rPr>
              <a:t>inheritance</a:t>
            </a:r>
            <a:endParaRPr lang="en-US" sz="2800" dirty="0">
              <a:uFillTx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If an object is a member of a class, and all members of the class share some property, then the object will have that property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E.g., if all balls can bounce, and B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 is a ball, then we can conclude that B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 can </a:t>
            </a:r>
            <a:r>
              <a:rPr lang="en-US" sz="2000" dirty="0" smtClean="0">
                <a:uFillTx/>
              </a:rPr>
              <a:t>bounce</a:t>
            </a:r>
          </a:p>
          <a:p>
            <a:pPr lvl="2" eaLnBrk="1" hangingPunct="1">
              <a:lnSpc>
                <a:spcPct val="90000"/>
              </a:lnSpc>
            </a:pPr>
            <a:endParaRPr lang="en-US" sz="2000" dirty="0">
              <a:uFillTx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Inheritance can occur from any superclass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E.g., if object A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>
                <a:uFillTx/>
              </a:rPr>
              <a:t> is an element of the class Apples, Apples is a subclass of Fruit, Fruit is a subclass of Food, and all Food is edible, then A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>
                <a:uFillTx/>
              </a:rPr>
              <a:t> is edible</a:t>
            </a:r>
          </a:p>
        </p:txBody>
      </p:sp>
      <p:grpSp>
        <p:nvGrpSpPr>
          <p:cNvPr id="2" name="Group 17"/>
          <p:cNvGrpSpPr/>
          <p:nvPr/>
        </p:nvGrpSpPr>
        <p:grpSpPr>
          <a:xfrm>
            <a:off x="5791200" y="3657600"/>
            <a:ext cx="3179763" cy="2697163"/>
            <a:chOff x="3670" y="2364"/>
            <a:chExt cx="2003" cy="1699"/>
          </a:xfrm>
        </p:grpSpPr>
        <p:sp>
          <p:nvSpPr>
            <p:cNvPr id="36870" name="AutoShape 5"/>
            <p:cNvSpPr>
              <a:spLocks noChangeArrowheads="1"/>
            </p:cNvSpPr>
            <p:nvPr/>
          </p:nvSpPr>
          <p:spPr bwMode="auto">
            <a:xfrm>
              <a:off x="4669" y="2364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rgbClr val="000000"/>
                  </a:solidFill>
                  <a:uFillTx/>
                </a:rPr>
                <a:t>Food</a:t>
              </a:r>
            </a:p>
          </p:txBody>
        </p:sp>
        <p:sp>
          <p:nvSpPr>
            <p:cNvPr id="36871" name="AutoShape 6"/>
            <p:cNvSpPr>
              <a:spLocks noChangeArrowheads="1"/>
            </p:cNvSpPr>
            <p:nvPr/>
          </p:nvSpPr>
          <p:spPr bwMode="auto">
            <a:xfrm>
              <a:off x="4669" y="2912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uFillTx/>
                </a:rPr>
                <a:t>Fruit</a:t>
              </a:r>
            </a:p>
          </p:txBody>
        </p:sp>
        <p:sp>
          <p:nvSpPr>
            <p:cNvPr id="36872" name="AutoShape 7"/>
            <p:cNvSpPr>
              <a:spLocks noChangeArrowheads="1"/>
            </p:cNvSpPr>
            <p:nvPr/>
          </p:nvSpPr>
          <p:spPr bwMode="auto">
            <a:xfrm>
              <a:off x="4669" y="3451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uFillTx/>
                </a:rPr>
                <a:t>Apples</a:t>
              </a:r>
            </a:p>
          </p:txBody>
        </p:sp>
        <p:cxnSp>
          <p:nvCxnSpPr>
            <p:cNvPr id="36873" name="AutoShape 8"/>
            <p:cNvCxnSpPr>
              <a:stCxn id="36870" idx="2"/>
              <a:endCxn id="36871" idx="2"/>
            </p:cNvCxnSpPr>
            <p:nvPr/>
          </p:nvCxnSpPr>
          <p:spPr bwMode="auto">
            <a:xfrm>
              <a:off x="5171" y="2568"/>
              <a:ext cx="0" cy="34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</p:cxnSp>
        <p:cxnSp>
          <p:nvCxnSpPr>
            <p:cNvPr id="36874" name="AutoShape 9"/>
            <p:cNvCxnSpPr>
              <a:stCxn id="36871" idx="2"/>
              <a:endCxn id="36872" idx="2"/>
            </p:cNvCxnSpPr>
            <p:nvPr/>
          </p:nvCxnSpPr>
          <p:spPr bwMode="auto">
            <a:xfrm>
              <a:off x="5171" y="3116"/>
              <a:ext cx="0" cy="3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tailEnd type="triangle" w="med" len="med"/>
            </a:ln>
          </p:spPr>
        </p:cxnSp>
        <p:sp>
          <p:nvSpPr>
            <p:cNvPr id="36875" name="AutoShape 11"/>
            <p:cNvSpPr>
              <a:spLocks noChangeArrowheads="1"/>
            </p:cNvSpPr>
            <p:nvPr/>
          </p:nvSpPr>
          <p:spPr bwMode="auto">
            <a:xfrm>
              <a:off x="4769" y="3850"/>
              <a:ext cx="804" cy="213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>
              <a:solidFill>
                <a:schemeClr val="accent2"/>
              </a:solidFill>
              <a:rou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uFillTx/>
                </a:rPr>
                <a:t>A</a:t>
              </a:r>
              <a:r>
                <a:rPr lang="en-US" sz="2000" baseline="-25000">
                  <a:solidFill>
                    <a:srgbClr val="000000"/>
                  </a:solidFill>
                  <a:uFillTx/>
                </a:rPr>
                <a:t>1</a:t>
              </a:r>
              <a:endParaRPr lang="en-US" sz="2000">
                <a:solidFill>
                  <a:srgbClr val="000000"/>
                </a:solidFill>
                <a:uFillTx/>
              </a:endParaRPr>
            </a:p>
          </p:txBody>
        </p:sp>
        <p:cxnSp>
          <p:nvCxnSpPr>
            <p:cNvPr id="36876" name="AutoShape 12"/>
            <p:cNvCxnSpPr>
              <a:stCxn id="36875" idx="0"/>
              <a:endCxn id="36872" idx="2"/>
            </p:cNvCxnSpPr>
            <p:nvPr/>
          </p:nvCxnSpPr>
          <p:spPr bwMode="auto">
            <a:xfrm flipV="1">
              <a:off x="5171" y="3655"/>
              <a:ext cx="0" cy="189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round/>
              <a:tailEnd type="triangle" w="med" len="med"/>
            </a:ln>
          </p:spPr>
        </p:cxnSp>
        <p:sp>
          <p:nvSpPr>
            <p:cNvPr id="36877" name="Rectangle 14"/>
            <p:cNvSpPr>
              <a:spLocks noChangeArrowheads="1"/>
            </p:cNvSpPr>
            <p:nvPr/>
          </p:nvSpPr>
          <p:spPr bwMode="auto">
            <a:xfrm>
              <a:off x="3670" y="2364"/>
              <a:ext cx="825" cy="20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hlink"/>
              </a:solidFill>
              <a:miter lim="800000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uFillTx/>
                </a:rPr>
                <a:t>Edible</a:t>
              </a:r>
            </a:p>
          </p:txBody>
        </p:sp>
        <p:cxnSp>
          <p:nvCxnSpPr>
            <p:cNvPr id="36878" name="AutoShape 15"/>
            <p:cNvCxnSpPr>
              <a:stCxn id="36870" idx="2"/>
              <a:endCxn id="36877" idx="3"/>
            </p:cNvCxnSpPr>
            <p:nvPr/>
          </p:nvCxnSpPr>
          <p:spPr bwMode="auto">
            <a:xfrm flipH="1">
              <a:off x="4501" y="2466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hlink"/>
              </a:solidFill>
              <a:round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51289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2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2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2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2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2003" grpId="0" build="p" autoUpdateAnimBg="0" advAuto="466978416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-22860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/>
              <a:t>Multiple Inheritance</a:t>
            </a:r>
          </a:p>
        </p:txBody>
      </p:sp>
      <p:sp>
        <p:nvSpPr>
          <p:cNvPr id="1222659" name="Rectangle 3"/>
          <p:cNvSpPr>
            <a:spLocks noGrp="1" noChangeArrowheads="1"/>
          </p:cNvSpPr>
          <p:nvPr>
            <p:ph idx="1"/>
          </p:nvPr>
        </p:nvSpPr>
        <p:spPr>
          <a:xfrm>
            <a:off x="87939" y="846534"/>
            <a:ext cx="8557358" cy="5053807"/>
          </a:xfrm>
        </p:spPr>
        <p:txBody>
          <a:bodyPr>
            <a:normAutofit/>
          </a:bodyPr>
          <a:lstStyle/>
          <a:p>
            <a:pPr marL="68580" indent="0" eaLnBrk="1" hangingPunct="1">
              <a:lnSpc>
                <a:spcPct val="90000"/>
              </a:lnSpc>
              <a:buNone/>
            </a:pPr>
            <a:r>
              <a:rPr lang="en-US" sz="2800" dirty="0"/>
              <a:t>What happens when multiple </a:t>
            </a:r>
            <a:r>
              <a:rPr lang="en-US" sz="2800" dirty="0" err="1"/>
              <a:t>superclasses</a:t>
            </a:r>
            <a:r>
              <a:rPr lang="en-US" sz="2800" dirty="0"/>
              <a:t> yield different answers</a:t>
            </a:r>
            <a:r>
              <a:rPr lang="en-US" sz="2800" dirty="0" smtClean="0"/>
              <a:t>?</a:t>
            </a:r>
            <a:endParaRPr lang="en-US" sz="28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/>
              <a:t>Tweety</a:t>
            </a:r>
            <a:endParaRPr lang="en-US" sz="2400" dirty="0"/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Birds can (generally) fly, but penguins can’t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Can </a:t>
            </a:r>
            <a:r>
              <a:rPr lang="en-US" sz="2000" dirty="0" err="1"/>
              <a:t>Tweety</a:t>
            </a:r>
            <a:r>
              <a:rPr lang="en-US" sz="2000" dirty="0"/>
              <a:t> fly if </a:t>
            </a:r>
            <a:r>
              <a:rPr lang="en-US" sz="2000" dirty="0" err="1"/>
              <a:t>s</a:t>
            </a:r>
            <a:r>
              <a:rPr lang="en-US" sz="2000" dirty="0"/>
              <a:t>/he is a penguin?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i="1" dirty="0"/>
              <a:t>Take the lowest answer in a chain (override </a:t>
            </a:r>
            <a:r>
              <a:rPr lang="en-US" sz="2000" i="1" u="sng" dirty="0"/>
              <a:t>defaults</a:t>
            </a:r>
            <a:r>
              <a:rPr lang="en-US" sz="2000" i="1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Nixon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Quakers are pacifists while republicans are warlike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Nixon was a republican Quaker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Was Nixon a pacifist or warlike?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i="1" dirty="0"/>
              <a:t>No way to decide unless </a:t>
            </a:r>
            <a:r>
              <a:rPr lang="en-US" sz="2000" i="1" dirty="0" smtClean="0"/>
              <a:t>prioritize</a:t>
            </a:r>
            <a:endParaRPr lang="en-US" sz="2000" i="1" dirty="0"/>
          </a:p>
        </p:txBody>
      </p:sp>
      <p:grpSp>
        <p:nvGrpSpPr>
          <p:cNvPr id="2" name="Group 29"/>
          <p:cNvGrpSpPr>
            <a:grpSpLocks/>
          </p:cNvGrpSpPr>
          <p:nvPr/>
        </p:nvGrpSpPr>
        <p:grpSpPr bwMode="auto">
          <a:xfrm>
            <a:off x="5622925" y="2168525"/>
            <a:ext cx="3273425" cy="2168525"/>
            <a:chOff x="3542" y="1366"/>
            <a:chExt cx="2062" cy="1366"/>
          </a:xfrm>
        </p:grpSpPr>
        <p:sp>
          <p:nvSpPr>
            <p:cNvPr id="38927" name="AutoShape 4"/>
            <p:cNvSpPr>
              <a:spLocks noChangeArrowheads="1"/>
            </p:cNvSpPr>
            <p:nvPr/>
          </p:nvSpPr>
          <p:spPr bwMode="auto">
            <a:xfrm>
              <a:off x="4597" y="1366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2857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 dirty="0">
                  <a:solidFill>
                    <a:srgbClr val="000000"/>
                  </a:solidFill>
                </a:rPr>
                <a:t>Birds</a:t>
              </a:r>
            </a:p>
          </p:txBody>
        </p:sp>
        <p:sp>
          <p:nvSpPr>
            <p:cNvPr id="38928" name="AutoShape 5"/>
            <p:cNvSpPr>
              <a:spLocks noChangeArrowheads="1"/>
            </p:cNvSpPr>
            <p:nvPr/>
          </p:nvSpPr>
          <p:spPr bwMode="auto">
            <a:xfrm>
              <a:off x="4600" y="1921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2857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Penguins</a:t>
              </a:r>
            </a:p>
          </p:txBody>
        </p:sp>
        <p:cxnSp>
          <p:nvCxnSpPr>
            <p:cNvPr id="38929" name="AutoShape 6"/>
            <p:cNvCxnSpPr>
              <a:cxnSpLocks noChangeShapeType="1"/>
              <a:stCxn id="38927" idx="2"/>
              <a:endCxn id="38928" idx="2"/>
            </p:cNvCxnSpPr>
            <p:nvPr/>
          </p:nvCxnSpPr>
          <p:spPr bwMode="auto">
            <a:xfrm>
              <a:off x="5099" y="1570"/>
              <a:ext cx="3" cy="351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8930" name="AutoShape 13"/>
            <p:cNvSpPr>
              <a:spLocks noChangeArrowheads="1"/>
            </p:cNvSpPr>
            <p:nvPr/>
          </p:nvSpPr>
          <p:spPr bwMode="auto">
            <a:xfrm>
              <a:off x="4698" y="2519"/>
              <a:ext cx="804" cy="213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Tweety</a:t>
              </a:r>
            </a:p>
          </p:txBody>
        </p:sp>
        <p:cxnSp>
          <p:nvCxnSpPr>
            <p:cNvPr id="38931" name="AutoShape 14"/>
            <p:cNvCxnSpPr>
              <a:cxnSpLocks noChangeShapeType="1"/>
              <a:stCxn id="38930" idx="0"/>
              <a:endCxn id="38928" idx="2"/>
            </p:cNvCxnSpPr>
            <p:nvPr/>
          </p:nvCxnSpPr>
          <p:spPr bwMode="auto">
            <a:xfrm flipV="1">
              <a:off x="5100" y="2125"/>
              <a:ext cx="2" cy="388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8932" name="Rectangle 21"/>
            <p:cNvSpPr>
              <a:spLocks noChangeArrowheads="1"/>
            </p:cNvSpPr>
            <p:nvPr/>
          </p:nvSpPr>
          <p:spPr bwMode="auto">
            <a:xfrm>
              <a:off x="3542" y="1367"/>
              <a:ext cx="825" cy="204"/>
            </a:xfrm>
            <a:prstGeom prst="rect">
              <a:avLst/>
            </a:prstGeom>
            <a:solidFill>
              <a:srgbClr val="FFFFFF"/>
            </a:solidFill>
            <a:ln w="28575" cap="flat" cmpd="sng" algn="ctr">
              <a:solidFill>
                <a:schemeClr val="hlink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Fly</a:t>
              </a:r>
            </a:p>
          </p:txBody>
        </p:sp>
        <p:cxnSp>
          <p:nvCxnSpPr>
            <p:cNvPr id="38933" name="AutoShape 22"/>
            <p:cNvCxnSpPr>
              <a:cxnSpLocks noChangeShapeType="1"/>
              <a:stCxn id="38927" idx="2"/>
              <a:endCxn id="38932" idx="3"/>
            </p:cNvCxnSpPr>
            <p:nvPr/>
          </p:nvCxnSpPr>
          <p:spPr bwMode="auto">
            <a:xfrm flipH="1">
              <a:off x="4373" y="1468"/>
              <a:ext cx="224" cy="1"/>
            </a:xfrm>
            <a:prstGeom prst="straightConnector1">
              <a:avLst/>
            </a:prstGeom>
            <a:noFill/>
            <a:ln w="28575" cap="flat" cmpd="sng" algn="ctr">
              <a:solidFill>
                <a:schemeClr val="hlink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934" name="AutoShape 24"/>
            <p:cNvCxnSpPr>
              <a:cxnSpLocks noChangeShapeType="1"/>
              <a:stCxn id="38928" idx="2"/>
              <a:endCxn id="38932" idx="3"/>
            </p:cNvCxnSpPr>
            <p:nvPr/>
          </p:nvCxnSpPr>
          <p:spPr bwMode="auto">
            <a:xfrm flipH="1" flipV="1">
              <a:off x="4373" y="1469"/>
              <a:ext cx="227" cy="554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" name="Group 31"/>
          <p:cNvGrpSpPr>
            <a:grpSpLocks/>
          </p:cNvGrpSpPr>
          <p:nvPr/>
        </p:nvGrpSpPr>
        <p:grpSpPr bwMode="auto">
          <a:xfrm>
            <a:off x="5616575" y="4618038"/>
            <a:ext cx="3384550" cy="1797050"/>
            <a:chOff x="3538" y="2909"/>
            <a:chExt cx="2132" cy="1132"/>
          </a:xfrm>
        </p:grpSpPr>
        <p:sp>
          <p:nvSpPr>
            <p:cNvPr id="38919" name="AutoShape 15"/>
            <p:cNvSpPr>
              <a:spLocks noChangeArrowheads="1"/>
            </p:cNvSpPr>
            <p:nvPr/>
          </p:nvSpPr>
          <p:spPr bwMode="auto">
            <a:xfrm>
              <a:off x="4666" y="3275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2857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Quakers</a:t>
              </a:r>
            </a:p>
          </p:txBody>
        </p:sp>
        <p:sp>
          <p:nvSpPr>
            <p:cNvPr id="38920" name="AutoShape 16"/>
            <p:cNvSpPr>
              <a:spLocks noChangeArrowheads="1"/>
            </p:cNvSpPr>
            <p:nvPr/>
          </p:nvSpPr>
          <p:spPr bwMode="auto">
            <a:xfrm>
              <a:off x="3538" y="3270"/>
              <a:ext cx="1004" cy="204"/>
            </a:xfrm>
            <a:prstGeom prst="octagon">
              <a:avLst>
                <a:gd name="adj" fmla="val 29287"/>
              </a:avLst>
            </a:prstGeom>
            <a:solidFill>
              <a:srgbClr val="FFFFFF"/>
            </a:solidFill>
            <a:ln w="2857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Republicans</a:t>
              </a:r>
            </a:p>
          </p:txBody>
        </p:sp>
        <p:sp>
          <p:nvSpPr>
            <p:cNvPr id="38921" name="AutoShape 18"/>
            <p:cNvSpPr>
              <a:spLocks noChangeArrowheads="1"/>
            </p:cNvSpPr>
            <p:nvPr/>
          </p:nvSpPr>
          <p:spPr bwMode="auto">
            <a:xfrm>
              <a:off x="4193" y="3828"/>
              <a:ext cx="804" cy="213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Nixon</a:t>
              </a:r>
            </a:p>
          </p:txBody>
        </p:sp>
        <p:cxnSp>
          <p:nvCxnSpPr>
            <p:cNvPr id="38922" name="AutoShape 19"/>
            <p:cNvCxnSpPr>
              <a:cxnSpLocks noChangeShapeType="1"/>
              <a:stCxn id="38921" idx="0"/>
              <a:endCxn id="38920" idx="2"/>
            </p:cNvCxnSpPr>
            <p:nvPr/>
          </p:nvCxnSpPr>
          <p:spPr bwMode="auto">
            <a:xfrm flipH="1" flipV="1">
              <a:off x="4040" y="3474"/>
              <a:ext cx="555" cy="348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923" name="AutoShape 20"/>
            <p:cNvCxnSpPr>
              <a:cxnSpLocks noChangeShapeType="1"/>
              <a:stCxn id="38921" idx="0"/>
              <a:endCxn id="38919" idx="2"/>
            </p:cNvCxnSpPr>
            <p:nvPr/>
          </p:nvCxnSpPr>
          <p:spPr bwMode="auto">
            <a:xfrm flipV="1">
              <a:off x="4595" y="3479"/>
              <a:ext cx="573" cy="343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8924" name="Rectangle 25"/>
            <p:cNvSpPr>
              <a:spLocks noChangeArrowheads="1"/>
            </p:cNvSpPr>
            <p:nvPr/>
          </p:nvSpPr>
          <p:spPr bwMode="auto">
            <a:xfrm>
              <a:off x="4182" y="2909"/>
              <a:ext cx="825" cy="204"/>
            </a:xfrm>
            <a:prstGeom prst="rect">
              <a:avLst/>
            </a:prstGeom>
            <a:solidFill>
              <a:srgbClr val="FFFFFF"/>
            </a:solidFill>
            <a:ln w="28575" cap="flat" cmpd="sng" algn="ctr">
              <a:solidFill>
                <a:schemeClr val="hlink"/>
              </a:solidFill>
              <a:prstDash val="solid"/>
              <a:miter lim="800000"/>
              <a:headEnd type="none" w="med" len="med"/>
              <a:tailEnd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</a:rPr>
                <a:t>Pacifist</a:t>
              </a:r>
            </a:p>
          </p:txBody>
        </p:sp>
        <p:cxnSp>
          <p:nvCxnSpPr>
            <p:cNvPr id="38925" name="AutoShape 26"/>
            <p:cNvCxnSpPr>
              <a:cxnSpLocks noChangeShapeType="1"/>
              <a:stCxn id="38919" idx="2"/>
              <a:endCxn id="38924" idx="2"/>
            </p:cNvCxnSpPr>
            <p:nvPr/>
          </p:nvCxnSpPr>
          <p:spPr bwMode="auto">
            <a:xfrm flipH="1" flipV="1">
              <a:off x="4595" y="3119"/>
              <a:ext cx="573" cy="156"/>
            </a:xfrm>
            <a:prstGeom prst="straightConnector1">
              <a:avLst/>
            </a:prstGeom>
            <a:noFill/>
            <a:ln w="28575" cap="flat" cmpd="sng" algn="ctr">
              <a:solidFill>
                <a:schemeClr val="hlink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926" name="AutoShape 28"/>
            <p:cNvCxnSpPr>
              <a:cxnSpLocks noChangeShapeType="1"/>
              <a:stCxn id="38920" idx="2"/>
              <a:endCxn id="38924" idx="2"/>
            </p:cNvCxnSpPr>
            <p:nvPr/>
          </p:nvCxnSpPr>
          <p:spPr bwMode="auto">
            <a:xfrm flipV="1">
              <a:off x="4040" y="3119"/>
              <a:ext cx="555" cy="151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97948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265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52400"/>
            <a:ext cx="7772400" cy="1143000"/>
          </a:xfrm>
        </p:spPr>
        <p:txBody>
          <a:bodyPr/>
          <a:lstStyle/>
          <a:p>
            <a:r>
              <a:rPr lang="en-US" dirty="0" smtClean="0"/>
              <a:t>Beyond </a:t>
            </a:r>
            <a:r>
              <a:rPr lang="en-US" dirty="0" err="1" smtClean="0"/>
              <a:t>Monotonicity</a:t>
            </a:r>
            <a:r>
              <a:rPr lang="en-US" dirty="0" smtClean="0"/>
              <a:t> in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3328" y="1002591"/>
            <a:ext cx="8090430" cy="4725793"/>
          </a:xfrm>
        </p:spPr>
        <p:txBody>
          <a:bodyPr>
            <a:normAutofit fontScale="92500"/>
          </a:bodyPr>
          <a:lstStyle/>
          <a:p>
            <a:r>
              <a:rPr lang="en-US" sz="2800" dirty="0" smtClean="0"/>
              <a:t>Propositional and first-order logic are </a:t>
            </a:r>
            <a:r>
              <a:rPr lang="en-US" sz="2800" i="1" dirty="0" smtClean="0"/>
              <a:t>monotonic</a:t>
            </a:r>
            <a:endParaRPr lang="en-US" sz="2800" dirty="0" smtClean="0"/>
          </a:p>
          <a:p>
            <a:pPr lvl="1"/>
            <a:r>
              <a:rPr lang="en-US" sz="2400" dirty="0" smtClean="0"/>
              <a:t>As new sentences </a:t>
            </a:r>
            <a:r>
              <a:rPr lang="en-US" sz="2400" dirty="0" err="1" smtClean="0"/>
              <a:t>α</a:t>
            </a:r>
            <a:r>
              <a:rPr lang="en-US" sz="2400" dirty="0" smtClean="0"/>
              <a:t> are added to KB what is entailed can never decrease</a:t>
            </a:r>
          </a:p>
          <a:p>
            <a:pPr lvl="2"/>
            <a:r>
              <a:rPr lang="en-US" sz="2000" dirty="0" smtClean="0"/>
              <a:t>If S = {</a:t>
            </a:r>
            <a:r>
              <a:rPr lang="en-US" sz="2000" dirty="0" err="1" smtClean="0"/>
              <a:t>s</a:t>
            </a:r>
            <a:r>
              <a:rPr lang="en-US" sz="2000" dirty="0" smtClean="0"/>
              <a:t> | KB </a:t>
            </a:r>
            <a:r>
              <a:rPr lang="en-US" sz="1600" b="1" dirty="0" smtClean="0">
                <a:ea typeface="Arial" charset="0"/>
                <a:cs typeface="Arial" charset="0"/>
              </a:rPr>
              <a:t>╞</a:t>
            </a:r>
            <a:r>
              <a:rPr lang="en-US" sz="2000" b="1" dirty="0" smtClean="0"/>
              <a:t> </a:t>
            </a:r>
            <a:r>
              <a:rPr lang="en-US" sz="2000" dirty="0" err="1" smtClean="0"/>
              <a:t>s</a:t>
            </a:r>
            <a:r>
              <a:rPr lang="en-US" sz="2000" dirty="0" smtClean="0"/>
              <a:t>} and A = {a | KB+α </a:t>
            </a:r>
            <a:r>
              <a:rPr lang="en-US" sz="1600" b="1" dirty="0" smtClean="0">
                <a:ea typeface="Arial" charset="0"/>
                <a:cs typeface="Arial" charset="0"/>
              </a:rPr>
              <a:t>╞</a:t>
            </a:r>
            <a:r>
              <a:rPr lang="en-US" sz="2000" b="1" dirty="0" smtClean="0"/>
              <a:t> </a:t>
            </a:r>
            <a:r>
              <a:rPr lang="en-US" sz="2000" dirty="0" smtClean="0"/>
              <a:t>a} then S ⊆ A</a:t>
            </a:r>
          </a:p>
          <a:p>
            <a:r>
              <a:rPr lang="en-US" sz="2800" dirty="0" smtClean="0"/>
              <a:t>Non-monotonic logic eliminates this restriction</a:t>
            </a:r>
          </a:p>
          <a:p>
            <a:pPr lvl="1"/>
            <a:r>
              <a:rPr lang="en-US" sz="2400" dirty="0" smtClean="0"/>
              <a:t>If </a:t>
            </a:r>
            <a:r>
              <a:rPr lang="en-US" sz="2400" dirty="0" err="1" smtClean="0"/>
              <a:t>Tweety</a:t>
            </a:r>
            <a:r>
              <a:rPr lang="en-US" sz="2400" dirty="0" smtClean="0"/>
              <a:t> is a bird and birds fly conclude </a:t>
            </a:r>
            <a:r>
              <a:rPr lang="en-US" sz="2400" dirty="0" err="1" smtClean="0"/>
              <a:t>Tweety</a:t>
            </a:r>
            <a:r>
              <a:rPr lang="en-US" sz="2400" dirty="0" smtClean="0"/>
              <a:t> flies</a:t>
            </a:r>
          </a:p>
          <a:p>
            <a:pPr lvl="1"/>
            <a:r>
              <a:rPr lang="en-US" sz="2400" dirty="0" smtClean="0"/>
              <a:t>If then told penguins don’t fly and that </a:t>
            </a:r>
            <a:r>
              <a:rPr lang="en-US" sz="2400" dirty="0" err="1" smtClean="0"/>
              <a:t>Tweety</a:t>
            </a:r>
            <a:r>
              <a:rPr lang="en-US" sz="2400" dirty="0" smtClean="0"/>
              <a:t> is a Penguin need to retract conclusion that </a:t>
            </a:r>
            <a:r>
              <a:rPr lang="en-US" sz="2400" dirty="0" err="1" smtClean="0"/>
              <a:t>Tweety</a:t>
            </a:r>
            <a:r>
              <a:rPr lang="en-US" sz="2400" dirty="0" smtClean="0"/>
              <a:t> flies</a:t>
            </a:r>
          </a:p>
          <a:p>
            <a:r>
              <a:rPr lang="en-US" sz="2800" dirty="0" smtClean="0"/>
              <a:t>Or can keep KB in FOL while altering the KB extra-logically, as needed</a:t>
            </a:r>
          </a:p>
          <a:p>
            <a:pPr lvl="1"/>
            <a:r>
              <a:rPr lang="en-US" sz="2400" i="1" dirty="0" smtClean="0"/>
              <a:t>Belief revision</a:t>
            </a:r>
            <a:r>
              <a:rPr lang="en-US" sz="2400" dirty="0" smtClean="0"/>
              <a:t> via a </a:t>
            </a:r>
            <a:r>
              <a:rPr lang="en-US" sz="2400" i="1" dirty="0" smtClean="0"/>
              <a:t>truth maintenance system (TMS)</a:t>
            </a:r>
            <a:r>
              <a:rPr lang="en-US" sz="2400" dirty="0" smtClean="0"/>
              <a:t> 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1572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-76200"/>
            <a:ext cx="7772400" cy="1143000"/>
          </a:xfrm>
        </p:spPr>
        <p:txBody>
          <a:bodyPr/>
          <a:lstStyle/>
          <a:p>
            <a:r>
              <a:rPr lang="en-US" dirty="0"/>
              <a:t>Convert from English to FOL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656" y="1014660"/>
            <a:ext cx="8158382" cy="5090005"/>
          </a:xfrm>
        </p:spPr>
        <p:txBody>
          <a:bodyPr>
            <a:normAutofit fontScale="85000" lnSpcReduction="20000"/>
          </a:bodyPr>
          <a:lstStyle/>
          <a:p>
            <a:pPr marL="68580" indent="0">
              <a:buNone/>
            </a:pPr>
            <a:r>
              <a:rPr lang="en-US" sz="1900" dirty="0"/>
              <a:t>Questions 6 to 9: Attract is a relation from x to y, i.e., A(</a:t>
            </a:r>
            <a:r>
              <a:rPr lang="en-US" sz="1900" dirty="0" err="1"/>
              <a:t>x,y</a:t>
            </a:r>
            <a:r>
              <a:rPr lang="en-US" sz="1900" dirty="0"/>
              <a:t>) says that “x attracts y” or equivalently that “y is attracted by x”.</a:t>
            </a:r>
          </a:p>
          <a:p>
            <a:pPr marL="68580" indent="0">
              <a:buNone/>
            </a:pPr>
            <a:r>
              <a:rPr lang="en-US" sz="1900" dirty="0"/>
              <a:t>6. </a:t>
            </a:r>
            <a:r>
              <a:rPr lang="en-US" sz="1900" dirty="0" smtClean="0"/>
              <a:t> </a:t>
            </a:r>
            <a:r>
              <a:rPr lang="en-US" sz="1900" dirty="0"/>
              <a:t>[True/False] “Everything attracts something”, where “something” means “something or other”, is equivalent to “∀x ∃y A(x, y) </a:t>
            </a:r>
            <a:r>
              <a:rPr lang="en-US" sz="1900" dirty="0" smtClean="0"/>
              <a:t>” </a:t>
            </a:r>
            <a:endParaRPr lang="en-US" sz="1900" dirty="0"/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7. </a:t>
            </a:r>
            <a:r>
              <a:rPr lang="en-US" sz="1900" dirty="0" smtClean="0"/>
              <a:t>[</a:t>
            </a:r>
            <a:r>
              <a:rPr lang="en-US" sz="1900" dirty="0"/>
              <a:t>True/False] “Something is attracted by everything”, where “something” means “something in particular”, is equivalent to “∃y ∃x A( x, y) ”</a:t>
            </a:r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8. </a:t>
            </a:r>
            <a:r>
              <a:rPr lang="en-US" sz="1900" dirty="0" smtClean="0"/>
              <a:t>[</a:t>
            </a:r>
            <a:r>
              <a:rPr lang="en-US" sz="1900" dirty="0"/>
              <a:t>True/False] “Everything is attracted by something” ”, where “something” means “something or other”, is equivalent to “∃x ∀y A(x, y) ”</a:t>
            </a:r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 </a:t>
            </a:r>
          </a:p>
          <a:p>
            <a:pPr marL="68580" indent="0">
              <a:buNone/>
            </a:pPr>
            <a:r>
              <a:rPr lang="en-US" sz="1900" dirty="0"/>
              <a:t>9. </a:t>
            </a:r>
            <a:r>
              <a:rPr lang="en-US" sz="1900" dirty="0" smtClean="0"/>
              <a:t> </a:t>
            </a:r>
            <a:r>
              <a:rPr lang="en-US" sz="1900" dirty="0"/>
              <a:t>[True/False] “Something attracts everything”, where “something” means “something in particular”, is equivalent to “∃x ∃y A(x, y) ” 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2</a:t>
            </a:fld>
            <a:endParaRPr lang="en-US">
              <a:uFillTx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97972" y="1866983"/>
            <a:ext cx="65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AC810"/>
                </a:solidFill>
              </a:rPr>
              <a:t>True</a:t>
            </a:r>
            <a:endParaRPr lang="en-US" dirty="0">
              <a:solidFill>
                <a:srgbClr val="FAC81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97972" y="3148072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997972" y="4325341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997972" y="5472752"/>
            <a:ext cx="7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AC810"/>
                </a:solidFill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947156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Objects</a:t>
            </a:r>
          </a:p>
        </p:txBody>
      </p:sp>
      <p:sp>
        <p:nvSpPr>
          <p:cNvPr id="1224707" name="Rectangle 3"/>
          <p:cNvSpPr>
            <a:spLocks noGrp="1" noChangeArrowheads="1"/>
          </p:cNvSpPr>
          <p:nvPr>
            <p:ph idx="1"/>
          </p:nvPr>
        </p:nvSpPr>
        <p:spPr>
          <a:xfrm>
            <a:off x="306388" y="1300654"/>
            <a:ext cx="8499475" cy="434975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Members of</a:t>
            </a:r>
            <a:r>
              <a:rPr lang="en-US" sz="2800" dirty="0" smtClean="0">
                <a:uFillTx/>
              </a:rPr>
              <a:t> concepts/categories</a:t>
            </a:r>
            <a:endParaRPr lang="en-US" sz="2800" dirty="0">
              <a:uFillTx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E.g.,</a:t>
            </a:r>
            <a:r>
              <a:rPr lang="en-US" sz="2400" dirty="0" smtClean="0">
                <a:uFillTx/>
              </a:rPr>
              <a:t>     </a:t>
            </a:r>
            <a:r>
              <a:rPr lang="en-US" sz="2400" dirty="0" err="1" smtClean="0">
                <a:uFillTx/>
                <a:sym typeface="Symbol" charset="2"/>
              </a:rPr>
              <a:t></a:t>
            </a:r>
            <a:r>
              <a:rPr lang="en-US" sz="2400" dirty="0" smtClean="0">
                <a:uFillTx/>
                <a:sym typeface="Symbol" charset="2"/>
              </a:rPr>
              <a:t> People, </a:t>
            </a:r>
            <a:r>
              <a:rPr lang="en-US" sz="2400" dirty="0" err="1" smtClean="0">
                <a:uFillTx/>
              </a:rPr>
              <a:t>Tweety</a:t>
            </a:r>
            <a:r>
              <a:rPr lang="en-US" sz="2400" dirty="0" smtClean="0">
                <a:uFillTx/>
              </a:rPr>
              <a:t> </a:t>
            </a:r>
            <a:r>
              <a:rPr lang="en-US" sz="2400" dirty="0" err="1">
                <a:uFillTx/>
                <a:sym typeface="Symbol" charset="2"/>
              </a:rPr>
              <a:t></a:t>
            </a:r>
            <a:r>
              <a:rPr lang="en-US" sz="2400" dirty="0">
                <a:uFillTx/>
                <a:sym typeface="Symbol" charset="2"/>
              </a:rPr>
              <a:t> Penguins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Have properties and participate in relations with other objects, for example: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Physical objects have measurements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Size, weight, etc.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Physical objects may be discrete or continuous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i="1" dirty="0">
                <a:uFillTx/>
              </a:rPr>
              <a:t>Count</a:t>
            </a:r>
            <a:r>
              <a:rPr lang="en-US" sz="2000" dirty="0">
                <a:uFillTx/>
              </a:rPr>
              <a:t> versus </a:t>
            </a:r>
            <a:r>
              <a:rPr lang="en-US" sz="2000" i="1" dirty="0">
                <a:uFillTx/>
              </a:rPr>
              <a:t>mass</a:t>
            </a:r>
            <a:r>
              <a:rPr lang="en-US" sz="2000" dirty="0">
                <a:uFillTx/>
              </a:rPr>
              <a:t> nouns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Many kinds of objects are composites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Built out of structured combinations of more primitive objects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Time and space can be thought of as objects </a:t>
            </a:r>
            <a:r>
              <a:rPr lang="en-US" sz="2400" dirty="0" err="1">
                <a:uFillTx/>
              </a:rPr>
              <a:t>w</a:t>
            </a:r>
            <a:r>
              <a:rPr lang="en-US" sz="2400" dirty="0">
                <a:uFillTx/>
              </a:rPr>
              <a:t>/ extents</a:t>
            </a:r>
          </a:p>
        </p:txBody>
      </p:sp>
      <p:pic>
        <p:nvPicPr>
          <p:cNvPr id="6" name="Picture 5" descr="Screen shot 2010-02-25 at 9.41.32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432" y="1"/>
            <a:ext cx="3141567" cy="2194560"/>
          </a:xfrm>
          <a:prstGeom prst="rect">
            <a:avLst/>
          </a:prstGeom>
        </p:spPr>
      </p:pic>
      <p:pic>
        <p:nvPicPr>
          <p:cNvPr id="7" name="Picture 6" descr="Screen shot 2010-03-02 at 10.36.51 A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635" y="1746245"/>
            <a:ext cx="305993" cy="44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0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47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4707" grpId="0" build="p" autoUpdateAnimBg="0" advAuto="465841488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26" y="126769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>
                <a:uFillTx/>
              </a:rPr>
              <a:t>Physical Composition</a:t>
            </a:r>
          </a:p>
        </p:txBody>
      </p:sp>
      <p:sp>
        <p:nvSpPr>
          <p:cNvPr id="1157123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295400"/>
            <a:ext cx="8096250" cy="483408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uFillTx/>
              </a:rPr>
              <a:t>For individuals, one object may </a:t>
            </a:r>
            <a:r>
              <a:rPr lang="en-US" sz="2400" dirty="0" smtClean="0">
                <a:uFillTx/>
              </a:rPr>
              <a:t>be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uFillTx/>
              </a:rPr>
              <a:t> </a:t>
            </a:r>
            <a:r>
              <a:rPr lang="en-US" sz="2400" dirty="0">
                <a:uFillTx/>
              </a:rPr>
              <a:t>part of another: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PartOf(Piston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,Cylinder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PartOf(Cylinder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,Engine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PartOf(Engine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,Car</a:t>
            </a:r>
            <a:r>
              <a:rPr lang="en-US" sz="2000" baseline="-25000" dirty="0">
                <a:uFillTx/>
              </a:rPr>
              <a:t>1</a:t>
            </a:r>
            <a:r>
              <a:rPr lang="en-US" sz="2000" dirty="0">
                <a:uFillTx/>
              </a:rPr>
              <a:t>)</a:t>
            </a:r>
            <a:endParaRPr lang="en-US" sz="1800" dirty="0" smtClean="0">
              <a:uFillTx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 err="1" smtClean="0">
                <a:uFillTx/>
              </a:rPr>
              <a:t>PartOf</a:t>
            </a:r>
            <a:r>
              <a:rPr lang="en-US" sz="2400" dirty="0" smtClean="0">
                <a:uFillTx/>
              </a:rPr>
              <a:t> is transitive, </a:t>
            </a:r>
            <a:r>
              <a:rPr lang="en-US" sz="2400" dirty="0">
                <a:uFillTx/>
              </a:rPr>
              <a:t>so</a:t>
            </a:r>
            <a:r>
              <a:rPr lang="en-US" sz="2400" dirty="0" smtClean="0">
                <a:uFillTx/>
              </a:rPr>
              <a:t> can </a:t>
            </a:r>
            <a:r>
              <a:rPr lang="en-US" sz="2400" dirty="0">
                <a:uFillTx/>
              </a:rPr>
              <a:t>infer</a:t>
            </a:r>
            <a:r>
              <a:rPr lang="en-US" sz="2400" dirty="0" smtClean="0">
                <a:uFillTx/>
              </a:rPr>
              <a:t> PartOf</a:t>
            </a:r>
            <a:r>
              <a:rPr lang="en-US" sz="2400" dirty="0">
                <a:uFillTx/>
              </a:rPr>
              <a:t>(Piston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>
                <a:uFillTx/>
              </a:rPr>
              <a:t>,Car</a:t>
            </a:r>
            <a:r>
              <a:rPr lang="en-US" sz="2400" baseline="-25000" dirty="0">
                <a:uFillTx/>
              </a:rPr>
              <a:t>1</a:t>
            </a:r>
            <a:r>
              <a:rPr lang="en-US" sz="2400" dirty="0" smtClean="0">
                <a:uFillTx/>
              </a:rPr>
              <a:t>)</a:t>
            </a:r>
          </a:p>
          <a:p>
            <a:pPr marL="742950" lvl="2" indent="-342900" eaLnBrk="1" hangingPunct="1">
              <a:lnSpc>
                <a:spcPct val="90000"/>
              </a:lnSpc>
              <a:buFont typeface="Wingdings" charset="2"/>
              <a:buChar char="£"/>
            </a:pP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  <a:latin typeface="cmsy10" pitchFamily="34" charset="0"/>
                <a:sym typeface="Symbol" charset="2"/>
              </a:rPr>
              <a:t></a:t>
            </a: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</a:rPr>
              <a:t>x,y,z</a:t>
            </a: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</a:rPr>
              <a:t>PartOf(x,y</a:t>
            </a:r>
            <a:r>
              <a:rPr lang="en-US" sz="2000" dirty="0" smtClean="0">
                <a:uFillTx/>
              </a:rPr>
              <a:t>) </a:t>
            </a:r>
            <a:r>
              <a:rPr lang="en-US" sz="2000" dirty="0" err="1" smtClean="0">
                <a:uFillTx/>
                <a:latin typeface="cmsy10" pitchFamily="34" charset="0"/>
                <a:sym typeface="Symbol" charset="2"/>
              </a:rPr>
              <a:t></a:t>
            </a: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</a:rPr>
              <a:t>PartOf(y,z</a:t>
            </a:r>
            <a:r>
              <a:rPr lang="en-US" sz="2000" dirty="0" smtClean="0">
                <a:uFillTx/>
              </a:rPr>
              <a:t>) </a:t>
            </a:r>
            <a:r>
              <a:rPr lang="en-US" sz="2000" dirty="0" err="1" smtClean="0">
                <a:uFillTx/>
                <a:latin typeface="cmsy10" pitchFamily="34" charset="0"/>
                <a:sym typeface="Symbol" charset="2"/>
              </a:rPr>
              <a:t></a:t>
            </a: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</a:rPr>
              <a:t>PartOf(x,z</a:t>
            </a:r>
            <a:r>
              <a:rPr lang="en-US" sz="2000" dirty="0" smtClean="0">
                <a:uFillTx/>
              </a:rPr>
              <a:t>)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uFillTx/>
              </a:rPr>
              <a:t>Often </a:t>
            </a:r>
            <a:r>
              <a:rPr lang="en-US" sz="2400" dirty="0">
                <a:uFillTx/>
              </a:rPr>
              <a:t>characterized by structural relations among parts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uFillTx/>
              </a:rPr>
              <a:t>E.g.</a:t>
            </a:r>
            <a:r>
              <a:rPr lang="en-US" sz="2000" dirty="0" smtClean="0">
                <a:uFillTx/>
              </a:rPr>
              <a:t> </a:t>
            </a:r>
            <a:r>
              <a:rPr lang="en-US" sz="2000" dirty="0" err="1" smtClean="0">
                <a:uFillTx/>
                <a:latin typeface="cmsy10" pitchFamily="34" charset="0"/>
                <a:sym typeface="Symbol" charset="2"/>
              </a:rPr>
              <a:t></a:t>
            </a:r>
            <a:r>
              <a:rPr lang="en-US" sz="2000" dirty="0" smtClean="0">
                <a:uFillTx/>
                <a:latin typeface="cmsy10" pitchFamily="34" charset="0"/>
                <a:sym typeface="Symbol" charset="2"/>
              </a:rPr>
              <a:t> a </a:t>
            </a:r>
            <a:r>
              <a:rPr lang="en-US" sz="2000" dirty="0" err="1" smtClean="0">
                <a:uFillTx/>
              </a:rPr>
              <a:t>Biped</a:t>
            </a:r>
            <a:r>
              <a:rPr lang="en-US" sz="2000" dirty="0" err="1">
                <a:uFillTx/>
              </a:rPr>
              <a:t>(a</a:t>
            </a:r>
            <a:r>
              <a:rPr lang="en-US" sz="2000" dirty="0">
                <a:uFillTx/>
              </a:rPr>
              <a:t>) </a:t>
            </a:r>
            <a:r>
              <a:rPr lang="en-US" sz="2000" dirty="0" err="1">
                <a:uFillTx/>
                <a:latin typeface="cmsy10" pitchFamily="34" charset="0"/>
                <a:sym typeface="Symbol" charset="2"/>
              </a:rPr>
              <a:t></a:t>
            </a:r>
            <a:r>
              <a:rPr lang="en-US" sz="2000" dirty="0">
                <a:uFillTx/>
              </a:rPr>
              <a:t> </a:t>
            </a:r>
            <a:endParaRPr lang="en-US" sz="2400" dirty="0">
              <a:uFillTx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</p:txBody>
      </p:sp>
      <p:pic>
        <p:nvPicPr>
          <p:cNvPr id="115712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31026" y="4753770"/>
            <a:ext cx="4800600" cy="159432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</p:pic>
      <p:pic>
        <p:nvPicPr>
          <p:cNvPr id="7" name="Picture 6" descr="Wasted Engine Ca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228600"/>
            <a:ext cx="2350571" cy="1788478"/>
          </a:xfrm>
          <a:prstGeom prst="rect">
            <a:avLst/>
          </a:prstGeom>
        </p:spPr>
      </p:pic>
      <p:sp>
        <p:nvSpPr>
          <p:cNvPr id="9" name="TextBox 8"/>
          <p:cNvSpPr txBox="1">
            <a:spLocks/>
          </p:cNvSpPr>
          <p:nvPr/>
        </p:nvSpPr>
        <p:spPr>
          <a:xfrm>
            <a:off x="228600" y="5181600"/>
            <a:ext cx="303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3"/>
                </a:solidFill>
                <a:uFillTx/>
              </a:rPr>
              <a:t>Necessary or sufficient?</a:t>
            </a:r>
            <a:endParaRPr lang="en-US" b="1" dirty="0">
              <a:solidFill>
                <a:schemeClr val="accent3"/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5035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7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7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7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7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23" grpId="0" build="p" autoUpdateAnimBg="0" advAuto="467072368"/>
      <p:bldP spid="9" grpId="0" advAuto="467072288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-457200"/>
            <a:ext cx="6416521" cy="1143000"/>
          </a:xfrm>
        </p:spPr>
        <p:txBody>
          <a:bodyPr/>
          <a:lstStyle/>
          <a:p>
            <a:pPr eaLnBrk="1" hangingPunct="1"/>
            <a:r>
              <a:rPr lang="en-US" dirty="0" err="1">
                <a:uFillTx/>
              </a:rPr>
              <a:t>PartOf</a:t>
            </a:r>
            <a:r>
              <a:rPr lang="en-US" dirty="0">
                <a:uFillTx/>
              </a:rPr>
              <a:t> Hierarchies</a:t>
            </a:r>
          </a:p>
        </p:txBody>
      </p:sp>
      <p:sp>
        <p:nvSpPr>
          <p:cNvPr id="1232899" name="Rectangle 3"/>
          <p:cNvSpPr>
            <a:spLocks noGrp="1" noChangeArrowheads="1"/>
          </p:cNvSpPr>
          <p:nvPr>
            <p:ph idx="1"/>
          </p:nvPr>
        </p:nvSpPr>
        <p:spPr>
          <a:xfrm>
            <a:off x="259302" y="612695"/>
            <a:ext cx="8884698" cy="5344362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As with subclasses, the </a:t>
            </a:r>
            <a:r>
              <a:rPr lang="en-US" sz="2800" dirty="0" err="1">
                <a:uFillTx/>
              </a:rPr>
              <a:t>PartOf</a:t>
            </a:r>
            <a:r>
              <a:rPr lang="en-US" sz="2800" dirty="0">
                <a:uFillTx/>
              </a:rPr>
              <a:t> relation </a:t>
            </a:r>
            <a:endParaRPr lang="en-US" sz="2800" dirty="0" smtClean="0">
              <a:uFillTx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uFillTx/>
              </a:rPr>
              <a:t>induces </a:t>
            </a:r>
            <a:r>
              <a:rPr lang="en-US" sz="2800" dirty="0">
                <a:uFillTx/>
              </a:rPr>
              <a:t>hierarchies, but of </a:t>
            </a:r>
            <a:r>
              <a:rPr lang="en-US" sz="2800" dirty="0" smtClean="0">
                <a:uFillTx/>
              </a:rPr>
              <a:t>objects</a:t>
            </a: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>
              <a:uFillTx/>
            </a:endParaRPr>
          </a:p>
          <a:p>
            <a:pPr marL="0" indent="0" eaLnBrk="1" hangingPunct="1">
              <a:lnSpc>
                <a:spcPct val="90000"/>
              </a:lnSpc>
            </a:pPr>
            <a:r>
              <a:rPr lang="en-US" sz="2800" dirty="0">
                <a:uFillTx/>
              </a:rPr>
              <a:t>Although can develop a comparable relationship between categories, for example: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uFillTx/>
              </a:rPr>
              <a:t>CategoryPartOf(Pistons</a:t>
            </a:r>
            <a:r>
              <a:rPr lang="en-US" sz="2400" dirty="0">
                <a:uFillTx/>
              </a:rPr>
              <a:t>, Engines) could represent that </a:t>
            </a:r>
            <a:r>
              <a:rPr lang="en-US" sz="2400" dirty="0" err="1">
                <a:uFillTx/>
                <a:sym typeface="Symbol" charset="2"/>
              </a:rPr>
              <a:t></a:t>
            </a:r>
            <a:r>
              <a:rPr lang="en-US" sz="2400" dirty="0" err="1">
                <a:uFillTx/>
              </a:rPr>
              <a:t>x</a:t>
            </a:r>
            <a:r>
              <a:rPr lang="en-US" sz="2400" dirty="0">
                <a:uFillTx/>
              </a:rPr>
              <a:t> </a:t>
            </a:r>
            <a:r>
              <a:rPr lang="en-US" sz="2400" dirty="0" err="1">
                <a:uFillTx/>
              </a:rPr>
              <a:t>x</a:t>
            </a:r>
            <a:r>
              <a:rPr lang="en-US" sz="2400" dirty="0">
                <a:uFillTx/>
              </a:rPr>
              <a:t> </a:t>
            </a:r>
            <a:r>
              <a:rPr lang="en-US" sz="2400" dirty="0" err="1">
                <a:uFillTx/>
                <a:sym typeface="Symbol" charset="2"/>
              </a:rPr>
              <a:t>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>
                <a:uFillTx/>
              </a:rPr>
              <a:t>Engines </a:t>
            </a:r>
            <a:r>
              <a:rPr lang="en-US" sz="2400" dirty="0" err="1">
                <a:uFillTx/>
                <a:sym typeface="Symbol" charset="2"/>
              </a:rPr>
              <a:t></a:t>
            </a:r>
            <a:r>
              <a:rPr lang="en-US" sz="2400" dirty="0">
                <a:uFillTx/>
                <a:sym typeface="Symbol" charset="2"/>
              </a:rPr>
              <a:t> </a:t>
            </a:r>
            <a:r>
              <a:rPr lang="en-US" sz="2400" dirty="0" err="1">
                <a:uFillTx/>
                <a:sym typeface="Symbol" charset="2"/>
              </a:rPr>
              <a:t></a:t>
            </a:r>
            <a:r>
              <a:rPr lang="en-US" sz="2400" dirty="0" err="1">
                <a:uFillTx/>
              </a:rPr>
              <a:t>y</a:t>
            </a:r>
            <a:r>
              <a:rPr lang="en-US" sz="2400" dirty="0">
                <a:uFillTx/>
              </a:rPr>
              <a:t> </a:t>
            </a:r>
            <a:r>
              <a:rPr lang="en-US" sz="2400" dirty="0" err="1">
                <a:uFillTx/>
              </a:rPr>
              <a:t>y</a:t>
            </a:r>
            <a:r>
              <a:rPr lang="en-US" sz="2400" dirty="0">
                <a:uFillTx/>
              </a:rPr>
              <a:t> </a:t>
            </a:r>
            <a:r>
              <a:rPr lang="en-US" sz="2400" dirty="0" err="1">
                <a:uFillTx/>
                <a:sym typeface="Symbol" charset="2"/>
              </a:rPr>
              <a:t></a:t>
            </a:r>
            <a:r>
              <a:rPr lang="en-US" sz="2400" dirty="0">
                <a:uFillTx/>
              </a:rPr>
              <a:t> Pistons </a:t>
            </a:r>
            <a:r>
              <a:rPr lang="en-US" sz="2400" dirty="0" err="1">
                <a:uFillTx/>
                <a:sym typeface="Symbol" charset="2"/>
              </a:rPr>
              <a:t></a:t>
            </a:r>
            <a:r>
              <a:rPr lang="en-US" sz="2400" dirty="0">
                <a:uFillTx/>
              </a:rPr>
              <a:t> </a:t>
            </a:r>
            <a:r>
              <a:rPr lang="en-US" sz="2400" dirty="0" err="1">
                <a:uFillTx/>
              </a:rPr>
              <a:t>PartOf(y,x</a:t>
            </a:r>
            <a:r>
              <a:rPr lang="en-US" sz="2400" dirty="0">
                <a:uFillTx/>
              </a:rPr>
              <a:t>)</a:t>
            </a:r>
          </a:p>
        </p:txBody>
      </p:sp>
      <p:sp>
        <p:nvSpPr>
          <p:cNvPr id="81924" name="AutoShape 4"/>
          <p:cNvSpPr>
            <a:spLocks noChangeArrowheads="1"/>
          </p:cNvSpPr>
          <p:nvPr/>
        </p:nvSpPr>
        <p:spPr bwMode="auto">
          <a:xfrm>
            <a:off x="3801268" y="2690968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DriveTrain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25" name="AutoShape 5"/>
          <p:cNvSpPr>
            <a:spLocks noChangeArrowheads="1"/>
          </p:cNvSpPr>
          <p:nvPr/>
        </p:nvSpPr>
        <p:spPr bwMode="auto">
          <a:xfrm>
            <a:off x="5682456" y="2690968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HandleBar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26" name="AutoShape 6"/>
          <p:cNvSpPr>
            <a:spLocks noChangeArrowheads="1"/>
          </p:cNvSpPr>
          <p:nvPr/>
        </p:nvSpPr>
        <p:spPr bwMode="auto">
          <a:xfrm>
            <a:off x="1921668" y="2690968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Frame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27" name="AutoShape 7"/>
          <p:cNvSpPr>
            <a:spLocks noChangeArrowheads="1"/>
          </p:cNvSpPr>
          <p:nvPr/>
        </p:nvSpPr>
        <p:spPr bwMode="auto">
          <a:xfrm>
            <a:off x="1521618" y="3646643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Gears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28" name="AutoShape 8"/>
          <p:cNvSpPr>
            <a:spLocks noChangeArrowheads="1"/>
          </p:cNvSpPr>
          <p:nvPr/>
        </p:nvSpPr>
        <p:spPr bwMode="auto">
          <a:xfrm>
            <a:off x="42068" y="2690968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Seat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29" name="AutoShape 9"/>
          <p:cNvSpPr>
            <a:spLocks noChangeArrowheads="1"/>
          </p:cNvSpPr>
          <p:nvPr/>
        </p:nvSpPr>
        <p:spPr bwMode="auto">
          <a:xfrm>
            <a:off x="2901156" y="3646643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Chain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30" name="AutoShape 10"/>
          <p:cNvSpPr>
            <a:spLocks noChangeArrowheads="1"/>
          </p:cNvSpPr>
          <p:nvPr/>
        </p:nvSpPr>
        <p:spPr bwMode="auto">
          <a:xfrm>
            <a:off x="5660231" y="3646643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Wheel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2</a:t>
            </a:r>
            <a:endParaRPr lang="en-US" sz="2000">
              <a:solidFill>
                <a:schemeClr val="accent2"/>
              </a:solidFill>
              <a:uFillTx/>
            </a:endParaRPr>
          </a:p>
        </p:txBody>
      </p:sp>
      <p:sp>
        <p:nvSpPr>
          <p:cNvPr id="81931" name="AutoShape 11"/>
          <p:cNvSpPr>
            <a:spLocks noChangeArrowheads="1"/>
          </p:cNvSpPr>
          <p:nvPr/>
        </p:nvSpPr>
        <p:spPr bwMode="auto">
          <a:xfrm>
            <a:off x="4280693" y="3646643"/>
            <a:ext cx="1276350" cy="338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>
                <a:solidFill>
                  <a:schemeClr val="accent2"/>
                </a:solidFill>
                <a:uFillTx/>
              </a:rPr>
              <a:t>Wheel</a:t>
            </a:r>
            <a:r>
              <a:rPr lang="en-US" sz="2000" baseline="-25000">
                <a:solidFill>
                  <a:schemeClr val="accent2"/>
                </a:solidFill>
                <a:uFillTx/>
              </a:rPr>
              <a:t>1</a:t>
            </a:r>
          </a:p>
        </p:txBody>
      </p:sp>
      <p:sp>
        <p:nvSpPr>
          <p:cNvPr id="81932" name="AutoShape 12"/>
          <p:cNvSpPr>
            <a:spLocks noChangeArrowheads="1"/>
          </p:cNvSpPr>
          <p:nvPr/>
        </p:nvSpPr>
        <p:spPr bwMode="auto">
          <a:xfrm>
            <a:off x="3505993" y="1889281"/>
            <a:ext cx="1276350" cy="33813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solidFill>
              <a:schemeClr val="accent2"/>
            </a:solidFill>
            <a:rou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uFillTx/>
              </a:rPr>
              <a:t>Bicycle</a:t>
            </a:r>
            <a:r>
              <a:rPr lang="en-US" sz="2000" baseline="-25000" dirty="0">
                <a:solidFill>
                  <a:schemeClr val="accent2"/>
                </a:solidFill>
                <a:uFillTx/>
              </a:rPr>
              <a:t>1</a:t>
            </a:r>
            <a:endParaRPr lang="en-US" sz="2000" dirty="0">
              <a:solidFill>
                <a:schemeClr val="accent2"/>
              </a:solidFill>
              <a:uFillTx/>
            </a:endParaRPr>
          </a:p>
        </p:txBody>
      </p:sp>
      <p:cxnSp>
        <p:nvCxnSpPr>
          <p:cNvPr id="81933" name="AutoShape 13"/>
          <p:cNvCxnSpPr>
            <a:stCxn id="81928" idx="0"/>
            <a:endCxn id="81932" idx="2"/>
          </p:cNvCxnSpPr>
          <p:nvPr/>
        </p:nvCxnSpPr>
        <p:spPr bwMode="auto">
          <a:xfrm flipV="1">
            <a:off x="680243" y="2236943"/>
            <a:ext cx="3463925" cy="4445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4" name="AutoShape 14"/>
          <p:cNvCxnSpPr>
            <a:stCxn id="81926" idx="0"/>
            <a:endCxn id="81932" idx="2"/>
          </p:cNvCxnSpPr>
          <p:nvPr/>
        </p:nvCxnSpPr>
        <p:spPr bwMode="auto">
          <a:xfrm flipV="1">
            <a:off x="2559843" y="2236943"/>
            <a:ext cx="1584325" cy="4445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5" name="AutoShape 15"/>
          <p:cNvCxnSpPr>
            <a:stCxn id="81924" idx="0"/>
            <a:endCxn id="81932" idx="2"/>
          </p:cNvCxnSpPr>
          <p:nvPr/>
        </p:nvCxnSpPr>
        <p:spPr bwMode="auto">
          <a:xfrm flipH="1" flipV="1">
            <a:off x="4144168" y="2236943"/>
            <a:ext cx="295275" cy="4445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6" name="AutoShape 16"/>
          <p:cNvCxnSpPr>
            <a:stCxn id="81925" idx="0"/>
            <a:endCxn id="81932" idx="2"/>
          </p:cNvCxnSpPr>
          <p:nvPr/>
        </p:nvCxnSpPr>
        <p:spPr bwMode="auto">
          <a:xfrm flipH="1" flipV="1">
            <a:off x="4144168" y="2236943"/>
            <a:ext cx="2176463" cy="44450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7" name="AutoShape 17"/>
          <p:cNvCxnSpPr>
            <a:stCxn id="81927" idx="0"/>
            <a:endCxn id="81924" idx="2"/>
          </p:cNvCxnSpPr>
          <p:nvPr/>
        </p:nvCxnSpPr>
        <p:spPr bwMode="auto">
          <a:xfrm flipV="1">
            <a:off x="2159793" y="3038631"/>
            <a:ext cx="2279650" cy="598487"/>
          </a:xfrm>
          <a:prstGeom prst="straightConnector1">
            <a:avLst/>
          </a:prstGeom>
          <a:noFill/>
          <a:ln w="28575" cap="flat" cmpd="sng" algn="ctr">
            <a:solidFill>
              <a:srgbClr val="63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8" name="AutoShape 18"/>
          <p:cNvCxnSpPr>
            <a:stCxn id="81929" idx="0"/>
            <a:endCxn id="81924" idx="2"/>
          </p:cNvCxnSpPr>
          <p:nvPr/>
        </p:nvCxnSpPr>
        <p:spPr bwMode="auto">
          <a:xfrm flipV="1">
            <a:off x="3539331" y="3038631"/>
            <a:ext cx="900112" cy="598487"/>
          </a:xfrm>
          <a:prstGeom prst="straightConnector1">
            <a:avLst/>
          </a:prstGeom>
          <a:noFill/>
          <a:ln w="28575" cap="flat" cmpd="sng" algn="ctr">
            <a:solidFill>
              <a:srgbClr val="63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39" name="AutoShape 19"/>
          <p:cNvCxnSpPr>
            <a:stCxn id="81931" idx="0"/>
            <a:endCxn id="81924" idx="2"/>
          </p:cNvCxnSpPr>
          <p:nvPr/>
        </p:nvCxnSpPr>
        <p:spPr bwMode="auto">
          <a:xfrm flipH="1" flipV="1">
            <a:off x="4439443" y="3038631"/>
            <a:ext cx="479425" cy="598487"/>
          </a:xfrm>
          <a:prstGeom prst="straightConnector1">
            <a:avLst/>
          </a:prstGeom>
          <a:noFill/>
          <a:ln w="28575" cap="flat" cmpd="sng" algn="ctr">
            <a:solidFill>
              <a:srgbClr val="63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40" name="AutoShape 20"/>
          <p:cNvCxnSpPr>
            <a:stCxn id="81930" idx="0"/>
            <a:endCxn id="81924" idx="2"/>
          </p:cNvCxnSpPr>
          <p:nvPr/>
        </p:nvCxnSpPr>
        <p:spPr bwMode="auto">
          <a:xfrm flipH="1" flipV="1">
            <a:off x="4439443" y="3038631"/>
            <a:ext cx="1858963" cy="598487"/>
          </a:xfrm>
          <a:prstGeom prst="straightConnector1">
            <a:avLst/>
          </a:prstGeom>
          <a:noFill/>
          <a:ln w="28575" cap="flat" cmpd="sng" algn="ctr">
            <a:solidFill>
              <a:srgbClr val="63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1" name="Picture 20" descr="parts-bicycl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631" y="433318"/>
            <a:ext cx="2569675" cy="17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62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28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28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2899" grpId="0" build="p" autoUpdateAnimBg="0" advAuto="46689880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152400"/>
            <a:ext cx="7620000" cy="1371600"/>
          </a:xfrm>
        </p:spPr>
        <p:txBody>
          <a:bodyPr/>
          <a:lstStyle/>
          <a:p>
            <a:r>
              <a:rPr lang="en-US" dirty="0" smtClean="0"/>
              <a:t>Putting it all together…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25389"/>
            <a:ext cx="8795634" cy="4108612"/>
          </a:xfrm>
        </p:spPr>
        <p:txBody>
          <a:bodyPr>
            <a:noAutofit/>
          </a:bodyPr>
          <a:lstStyle/>
          <a:p>
            <a:r>
              <a:rPr lang="en-US" sz="2400" dirty="0" smtClean="0"/>
              <a:t>Suppose you want to build a system to diagnose problems with your car….</a:t>
            </a:r>
            <a:endParaRPr lang="en-US" sz="2400" dirty="0"/>
          </a:p>
          <a:p>
            <a:r>
              <a:rPr lang="en-US" sz="2400" dirty="0" smtClean="0"/>
              <a:t>Representing the car:</a:t>
            </a:r>
          </a:p>
          <a:p>
            <a:r>
              <a:rPr lang="en-US" sz="2400" dirty="0" smtClean="0"/>
              <a:t>    Probably a “kind” hierarchy to represent </a:t>
            </a:r>
            <a:r>
              <a:rPr lang="en-US" sz="2400" smtClean="0"/>
              <a:t>the car</a:t>
            </a:r>
            <a:endParaRPr lang="en-US" sz="2400" dirty="0"/>
          </a:p>
          <a:p>
            <a:r>
              <a:rPr lang="en-US" sz="2400" dirty="0" smtClean="0"/>
              <a:t>     And a “part of” hierarchy to represent the parts of the car     and it’s components</a:t>
            </a:r>
            <a:endParaRPr lang="en-US" sz="2400" dirty="0"/>
          </a:p>
          <a:p>
            <a:r>
              <a:rPr lang="en-US" sz="2400" dirty="0" smtClean="0"/>
              <a:t>What can we leave out?  E.g. TIME is important in some domains but not others;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“Recent trip to Africa” important in some medical apps; 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2688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81000"/>
            <a:ext cx="7239000" cy="1371600"/>
          </a:xfrm>
        </p:spPr>
        <p:txBody>
          <a:bodyPr/>
          <a:lstStyle/>
          <a:p>
            <a:r>
              <a:rPr lang="en-US" dirty="0" smtClean="0"/>
              <a:t>Putting it all together…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02592"/>
            <a:ext cx="7772400" cy="4331410"/>
          </a:xfrm>
        </p:spPr>
        <p:txBody>
          <a:bodyPr>
            <a:noAutofit/>
          </a:bodyPr>
          <a:lstStyle/>
          <a:p>
            <a:r>
              <a:rPr lang="en-US" sz="2400" dirty="0" smtClean="0"/>
              <a:t>More decisions: Faults</a:t>
            </a:r>
          </a:p>
          <a:p>
            <a:pPr marL="457200" indent="-457200">
              <a:buAutoNum type="arabicPeriod"/>
            </a:pPr>
            <a:r>
              <a:rPr lang="en-US" sz="2400" dirty="0" smtClean="0"/>
              <a:t>Represent faults explicitly:</a:t>
            </a:r>
            <a:endParaRPr lang="en-US" sz="2400" dirty="0"/>
          </a:p>
          <a:p>
            <a:pPr marL="288036" lvl="1" indent="-457200">
              <a:buFont typeface="+mj-lt"/>
              <a:buAutoNum type="alphaLcParenR"/>
            </a:pPr>
            <a:r>
              <a:rPr lang="en-US" sz="2400" dirty="0" smtClean="0"/>
              <a:t>As distinct unstructured states: bad-spark-plug; </a:t>
            </a:r>
            <a:br>
              <a:rPr lang="en-US" sz="2400" dirty="0" smtClean="0"/>
            </a:br>
            <a:r>
              <a:rPr lang="en-US" sz="2400" dirty="0" smtClean="0"/>
              <a:t>dead-battery; low-battery</a:t>
            </a:r>
          </a:p>
          <a:p>
            <a:pPr marL="288036" lvl="1" indent="-457200">
              <a:buFont typeface="+mj-lt"/>
              <a:buAutoNum type="alphaLcParenR"/>
            </a:pPr>
            <a:r>
              <a:rPr lang="en-US" sz="2400" dirty="0" smtClean="0"/>
              <a:t>As structured objects in FOL:  defective(spark-plug); dead(battery); low-voltage(battery)</a:t>
            </a:r>
          </a:p>
          <a:p>
            <a:pPr marL="0" lvl="1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=&gt; is simpler, but fails to capture relations;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Have a working model of the car; faults are perturbations to that model;   e.g. like a simulation; introduce faults in model and derive consequences</a:t>
            </a:r>
          </a:p>
          <a:p>
            <a:pPr marL="0" lvl="1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=&gt; more complex, but potentially more robust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8093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228600"/>
            <a:ext cx="7315200" cy="1371600"/>
          </a:xfrm>
        </p:spPr>
        <p:txBody>
          <a:bodyPr/>
          <a:lstStyle/>
          <a:p>
            <a:r>
              <a:rPr lang="en-US" dirty="0" smtClean="0"/>
              <a:t>Putting it all together…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69948"/>
            <a:ext cx="8229600" cy="406405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(Yet) more decisions:</a:t>
            </a:r>
          </a:p>
          <a:p>
            <a:r>
              <a:rPr lang="en-US" sz="2400" dirty="0" smtClean="0"/>
              <a:t>Diagnosis process:</a:t>
            </a:r>
          </a:p>
          <a:p>
            <a:pPr marL="457200" indent="-457200">
              <a:buAutoNum type="arabicPeriod"/>
            </a:pPr>
            <a:r>
              <a:rPr lang="en-US" sz="2400" dirty="0" smtClean="0"/>
              <a:t>Heuristic classification: all faults pre-enumerated</a:t>
            </a:r>
          </a:p>
          <a:p>
            <a:pPr marL="0" lvl="1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</a:t>
            </a:r>
            <a:r>
              <a:rPr lang="en-US" sz="2400" b="1" dirty="0" smtClean="0"/>
              <a:t>-</a:t>
            </a:r>
            <a:r>
              <a:rPr lang="en-US" sz="2400" dirty="0" smtClean="0"/>
              <a:t> everything must be anticipated in advance</a:t>
            </a: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 smtClean="0"/>
              <a:t>Model-based diagnosis: derive faults from simulated behavior of model</a:t>
            </a:r>
          </a:p>
          <a:p>
            <a:pPr marL="0" indent="0"/>
            <a:r>
              <a:rPr lang="en-US" sz="2400" dirty="0"/>
              <a:t> </a:t>
            </a:r>
            <a:r>
              <a:rPr lang="en-US" sz="2400" dirty="0" smtClean="0"/>
              <a:t>  - </a:t>
            </a:r>
            <a:r>
              <a:rPr lang="en-US" sz="2400" b="0" dirty="0" smtClean="0"/>
              <a:t>more complex but can diagnose novel problems (in principle)</a:t>
            </a:r>
            <a:endParaRPr lang="en-US" sz="2400" b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3116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381000"/>
            <a:ext cx="7239000" cy="1371600"/>
          </a:xfrm>
        </p:spPr>
        <p:txBody>
          <a:bodyPr/>
          <a:lstStyle/>
          <a:p>
            <a:r>
              <a:rPr lang="en-US" dirty="0" smtClean="0"/>
              <a:t>Knowledge Sharing effort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766774" cy="4546639"/>
          </a:xfrm>
        </p:spPr>
        <p:txBody>
          <a:bodyPr/>
          <a:lstStyle/>
          <a:p>
            <a:pPr marL="68580" indent="0">
              <a:buNone/>
            </a:pPr>
            <a:r>
              <a:rPr lang="en-US" dirty="0" smtClean="0"/>
              <a:t>See “Enabling Technology for Knowledge Sharing”  Neches et al.</a:t>
            </a:r>
          </a:p>
          <a:p>
            <a:endParaRPr lang="en-US" dirty="0" smtClean="0"/>
          </a:p>
          <a:p>
            <a:r>
              <a:rPr lang="en-US" sz="2400" dirty="0" smtClean="0"/>
              <a:t>Problems: 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Building a KB is difficult &amp; expensive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Each system starts from scratch</a:t>
            </a:r>
          </a:p>
          <a:p>
            <a:pPr>
              <a:buFont typeface="Arial"/>
              <a:buChar char="•"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 What if a KB could be shared and</a:t>
            </a:r>
            <a:r>
              <a:rPr lang="en-US" sz="2400" dirty="0"/>
              <a:t> </a:t>
            </a:r>
            <a:r>
              <a:rPr lang="en-US" sz="2400" dirty="0" smtClean="0"/>
              <a:t>re-used?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9734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152400"/>
            <a:ext cx="7239000" cy="1371600"/>
          </a:xfrm>
        </p:spPr>
        <p:txBody>
          <a:bodyPr/>
          <a:lstStyle/>
          <a:p>
            <a:r>
              <a:rPr lang="en-US" dirty="0" smtClean="0"/>
              <a:t>Impediments to sharing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91719"/>
            <a:ext cx="7772400" cy="3167219"/>
          </a:xfrm>
        </p:spPr>
        <p:txBody>
          <a:bodyPr>
            <a:normAutofit lnSpcReduction="10000"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Different KR languages (logic, semantic nets, </a:t>
            </a:r>
            <a:r>
              <a:rPr lang="en-US" sz="2400" dirty="0" err="1" smtClean="0"/>
              <a:t>etc</a:t>
            </a:r>
            <a:r>
              <a:rPr lang="en-US" sz="2400" dirty="0" smtClean="0"/>
              <a:t>)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Different dialects of KR languages even within a “family”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Description logics: LOOM, CLASSIC, NIKL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Lack of communication conventions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Model mismatches at the knowledge level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          KB1                                                KB2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z="1400" smtClean="0">
                <a:solidFill>
                  <a:schemeClr val="tx1"/>
                </a:solidFill>
                <a:uFillTx/>
              </a:rPr>
              <a:pPr/>
              <a:t>27</a:t>
            </a:fld>
            <a:endParaRPr lang="en-US" sz="1400">
              <a:solidFill>
                <a:schemeClr val="tx1"/>
              </a:solidFill>
              <a:uFillTx/>
            </a:endParaRPr>
          </a:p>
        </p:txBody>
      </p:sp>
      <p:sp>
        <p:nvSpPr>
          <p:cNvPr id="6" name="Oval 5"/>
          <p:cNvSpPr/>
          <p:nvPr/>
        </p:nvSpPr>
        <p:spPr>
          <a:xfrm>
            <a:off x="2027667" y="4377980"/>
            <a:ext cx="1136385" cy="479016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968018" y="4138472"/>
            <a:ext cx="1136385" cy="479016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57321" y="5002591"/>
            <a:ext cx="1738000" cy="790271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ABSTRACT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049067" y="4969171"/>
            <a:ext cx="1830703" cy="790271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CONCRETE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3706388" y="6045614"/>
            <a:ext cx="1329357" cy="479016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ANIMAL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19656" y="4853438"/>
            <a:ext cx="1824344" cy="790271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INANIMATE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366403" y="4892758"/>
            <a:ext cx="1738000" cy="790271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LIVING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THING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01709" y="5925765"/>
            <a:ext cx="1329357" cy="479016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ANIMAL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3" idx="0"/>
          </p:cNvCxnSpPr>
          <p:nvPr/>
        </p:nvCxnSpPr>
        <p:spPr>
          <a:xfrm flipH="1" flipV="1">
            <a:off x="6606631" y="5647267"/>
            <a:ext cx="159757" cy="27849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7" idx="4"/>
          </p:cNvCxnSpPr>
          <p:nvPr/>
        </p:nvCxnSpPr>
        <p:spPr>
          <a:xfrm flipV="1">
            <a:off x="6395161" y="4617488"/>
            <a:ext cx="141050" cy="255557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1" idx="1"/>
            <a:endCxn id="7" idx="5"/>
          </p:cNvCxnSpPr>
          <p:nvPr/>
        </p:nvCxnSpPr>
        <p:spPr>
          <a:xfrm flipH="1" flipV="1">
            <a:off x="6937983" y="4547338"/>
            <a:ext cx="648842" cy="421833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4111040" y="5792862"/>
            <a:ext cx="96904" cy="252753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1"/>
            <a:endCxn id="6" idx="5"/>
          </p:cNvCxnSpPr>
          <p:nvPr/>
        </p:nvCxnSpPr>
        <p:spPr>
          <a:xfrm flipH="1" flipV="1">
            <a:off x="2997632" y="4786846"/>
            <a:ext cx="319535" cy="29805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0"/>
          </p:cNvCxnSpPr>
          <p:nvPr/>
        </p:nvCxnSpPr>
        <p:spPr>
          <a:xfrm flipV="1">
            <a:off x="1526321" y="4786846"/>
            <a:ext cx="501346" cy="215745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26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SHARING: 4 EFFORTS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Interlingua – Knowledge Interchange Format (KIF)</a:t>
            </a:r>
          </a:p>
          <a:p>
            <a:pPr marL="745236" lvl="3" indent="-457200"/>
            <a:r>
              <a:rPr lang="en-US" sz="2400" dirty="0" smtClean="0"/>
              <a:t>Translate from KB1 to </a:t>
            </a:r>
            <a:r>
              <a:rPr lang="en-US" sz="2400" i="1" dirty="0" smtClean="0"/>
              <a:t>intermediate language </a:t>
            </a:r>
            <a:r>
              <a:rPr lang="en-US" sz="2400" dirty="0" smtClean="0"/>
              <a:t>then to KB2</a:t>
            </a:r>
          </a:p>
          <a:p>
            <a:pPr marL="288036" lvl="3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KB1 =&gt; KIF =&gt; KB2</a:t>
            </a:r>
          </a:p>
          <a:p>
            <a:pPr lvl="3" indent="-342900"/>
            <a:r>
              <a:rPr lang="en-US" sz="2400" dirty="0" smtClean="0"/>
              <a:t>KIF designed to support translation, not inference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Knowledge Representation System Specification</a:t>
            </a:r>
          </a:p>
          <a:p>
            <a:pPr lvl="3" indent="-342900"/>
            <a:r>
              <a:rPr lang="en-US" sz="2400" dirty="0" smtClean="0"/>
              <a:t>Create “standard” specification for KR language within a particular family of languages (e.g. description logics)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0594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SHARING: 4 EFFORTS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US" sz="2400" dirty="0" smtClean="0"/>
              <a:t>Standardized Query Interface</a:t>
            </a:r>
          </a:p>
          <a:p>
            <a:pPr lvl="3" indent="-342900"/>
            <a:r>
              <a:rPr lang="en-US" sz="2400" dirty="0" smtClean="0"/>
              <a:t>Share across KBs by querying from one KB to the other (as in databases)</a:t>
            </a:r>
          </a:p>
          <a:p>
            <a:pPr lvl="3" indent="-342900"/>
            <a:r>
              <a:rPr lang="en-US" sz="2400" dirty="0" smtClean="0"/>
              <a:t>Knowledge not moved from one to the other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sz="2400" dirty="0" smtClean="0"/>
              <a:t>Shared, Reusable Knowledge Bases</a:t>
            </a:r>
          </a:p>
          <a:p>
            <a:pPr lvl="3" indent="-342900"/>
            <a:r>
              <a:rPr lang="en-US" sz="2400" dirty="0" smtClean="0"/>
              <a:t>Create a common “upper” ontology that can form the basis for many knowledge based systems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3336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039" r="4039"/>
          <a:stretch>
            <a:fillRect/>
          </a:stretch>
        </p:blipFill>
        <p:spPr>
          <a:xfrm>
            <a:off x="152400" y="762000"/>
            <a:ext cx="8814860" cy="5059363"/>
          </a:xfrm>
        </p:spPr>
      </p:pic>
    </p:spTree>
    <p:extLst>
      <p:ext uri="{BB962C8B-B14F-4D97-AF65-F5344CB8AC3E}">
        <p14:creationId xmlns:p14="http://schemas.microsoft.com/office/powerpoint/2010/main" val="1072412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4692" r="-14692"/>
          <a:stretch>
            <a:fillRect/>
          </a:stretch>
        </p:blipFill>
        <p:spPr>
          <a:xfrm>
            <a:off x="685800" y="1600201"/>
            <a:ext cx="7772400" cy="373380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30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0551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Knowledge Interchange Format (KIF)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Expressiveness of KIF an issue – needs to be able to represent everything or information is lost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Translators difficult to automate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Knowledge Representation System Specification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Target spec produced; but most KR languages still had extensions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Nevertheless, forced discussion about KR issues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External interfaces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KQML – Knowledge Query and Manipulation Language used in a number of systems 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8727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Shared Reusable Knowledge Bases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Brought attention to the value of shared ontologies</a:t>
            </a:r>
          </a:p>
          <a:p>
            <a:pPr lvl="2">
              <a:buFont typeface="Arial"/>
              <a:buChar char="•"/>
            </a:pPr>
            <a:r>
              <a:rPr lang="en-US" sz="2400" dirty="0" smtClean="0"/>
              <a:t>A number of large-scale “upper” ontologies have been created (</a:t>
            </a:r>
            <a:r>
              <a:rPr lang="en-US" sz="2400" smtClean="0"/>
              <a:t>see text)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2365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800" cy="1371600"/>
          </a:xfrm>
        </p:spPr>
        <p:txBody>
          <a:bodyPr/>
          <a:lstStyle/>
          <a:p>
            <a:r>
              <a:rPr lang="en-US" dirty="0" smtClean="0"/>
              <a:t>Possible KRR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Knowledge engineering</a:t>
            </a:r>
          </a:p>
          <a:p>
            <a:r>
              <a:rPr lang="en-US" b="0" dirty="0" smtClean="0"/>
              <a:t>Write down all of the necessary knowledge in a manner that supports automated inference</a:t>
            </a:r>
          </a:p>
          <a:p>
            <a:r>
              <a:rPr lang="en-US" dirty="0" smtClean="0">
                <a:solidFill>
                  <a:srgbClr val="D1282E"/>
                </a:solidFill>
              </a:rPr>
              <a:t>Semantic web</a:t>
            </a:r>
          </a:p>
          <a:p>
            <a:r>
              <a:rPr lang="en-US" b="0" dirty="0" smtClean="0"/>
              <a:t>Distribute the knowledge engineering task across the entire world, supported by international standards for encoding knowledge</a:t>
            </a:r>
          </a:p>
          <a:p>
            <a:r>
              <a:rPr lang="en-US" dirty="0" smtClean="0">
                <a:solidFill>
                  <a:srgbClr val="D1282E"/>
                </a:solidFill>
              </a:rPr>
              <a:t>Knowledge extraction</a:t>
            </a:r>
          </a:p>
          <a:p>
            <a:r>
              <a:rPr lang="en-US" b="0" dirty="0" smtClean="0"/>
              <a:t>Find knowledge in natural language text (e.g. social media), and convert it into a representation that supports automated reasoning</a:t>
            </a:r>
          </a:p>
          <a:p>
            <a:r>
              <a:rPr lang="en-US" dirty="0" smtClean="0">
                <a:solidFill>
                  <a:srgbClr val="D1282E"/>
                </a:solidFill>
              </a:rPr>
              <a:t>Experiential learning</a:t>
            </a:r>
          </a:p>
          <a:p>
            <a:r>
              <a:rPr lang="en-US" b="0" dirty="0" smtClean="0"/>
              <a:t>Build a robot that can learn the knowledge by interacting with the world, just like a human child does</a:t>
            </a:r>
          </a:p>
        </p:txBody>
      </p:sp>
    </p:spTree>
    <p:extLst>
      <p:ext uri="{BB962C8B-B14F-4D97-AF65-F5344CB8AC3E}">
        <p14:creationId xmlns:p14="http://schemas.microsoft.com/office/powerpoint/2010/main" val="401246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 smtClean="0"/>
              <a:t>Approach 1: </a:t>
            </a:r>
            <a:br>
              <a:rPr lang="en-US" dirty="0" smtClean="0"/>
            </a:br>
            <a:r>
              <a:rPr lang="en-US" dirty="0" smtClean="0"/>
              <a:t>Knowledge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52600"/>
            <a:ext cx="7620000" cy="4373563"/>
          </a:xfrm>
        </p:spPr>
        <p:txBody>
          <a:bodyPr/>
          <a:lstStyle/>
          <a:p>
            <a:r>
              <a:rPr lang="en-US" b="0" dirty="0" smtClean="0"/>
              <a:t>Now that we all know logic, let’s just write down what we need.</a:t>
            </a:r>
          </a:p>
          <a:p>
            <a:r>
              <a:rPr lang="en-US" b="0" dirty="0" smtClean="0"/>
              <a:t>1,000,000,000 axioms		÷ 350 CSCI 561 students</a:t>
            </a:r>
          </a:p>
          <a:p>
            <a:r>
              <a:rPr lang="en-US" b="0" dirty="0" smtClean="0"/>
              <a:t>2,857,142 axioms/student		÷ 50 good axioms per workday</a:t>
            </a:r>
          </a:p>
          <a:p>
            <a:r>
              <a:rPr lang="en-US" b="0" dirty="0" smtClean="0"/>
              <a:t>57,142 workdays/student		÷ 200 workdays a year</a:t>
            </a:r>
          </a:p>
          <a:p>
            <a:r>
              <a:rPr lang="en-US" b="0" dirty="0" smtClean="0"/>
              <a:t>285 years/student			</a:t>
            </a:r>
          </a:p>
          <a:p>
            <a:r>
              <a:rPr lang="en-US" b="0" dirty="0" smtClean="0"/>
              <a:t>Cost @ $100K salary including facilities and benefits = ~$10B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953000"/>
            <a:ext cx="1152367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953000"/>
            <a:ext cx="1152367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4953000"/>
            <a:ext cx="1152367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953000"/>
            <a:ext cx="1152367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953000"/>
            <a:ext cx="1152367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5562600"/>
            <a:ext cx="1152367" cy="60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5562600"/>
            <a:ext cx="1152367" cy="60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562600"/>
            <a:ext cx="1152367" cy="609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562600"/>
            <a:ext cx="1152367" cy="6096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562600"/>
            <a:ext cx="1152367" cy="6096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505200" y="6248400"/>
            <a:ext cx="85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Arial"/>
                <a:cs typeface="Arial"/>
              </a:rPr>
              <a:t>~$10B</a:t>
            </a:r>
            <a:endParaRPr lang="en-US"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894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Cyc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6705600" cy="43735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Idea</a:t>
            </a:r>
            <a:r>
              <a:rPr lang="en-US" b="0" dirty="0" smtClean="0"/>
              <a:t>: Focus on getting the first million axioms right, so that the computer can learn the rest by reading texts, e.g. by reading the en</a:t>
            </a:r>
            <a:r>
              <a:rPr lang="en-US" u="sng" dirty="0" smtClean="0"/>
              <a:t>cyc</a:t>
            </a:r>
            <a:r>
              <a:rPr lang="en-US" b="0" dirty="0" smtClean="0"/>
              <a:t>lopedia.</a:t>
            </a:r>
          </a:p>
          <a:p>
            <a:r>
              <a:rPr lang="en-US" b="0" dirty="0" smtClean="0"/>
              <a:t>Project started in 1984 by Doug </a:t>
            </a:r>
            <a:r>
              <a:rPr lang="en-US" b="0" dirty="0" err="1" smtClean="0"/>
              <a:t>Lenat</a:t>
            </a:r>
            <a:r>
              <a:rPr lang="en-US" b="0" dirty="0" smtClean="0"/>
              <a:t>. First envisioned to be a 350 person-year effort. Still operating out of Austin, TX.</a:t>
            </a:r>
          </a:p>
          <a:p>
            <a:r>
              <a:rPr lang="en-US" b="0" dirty="0" smtClean="0"/>
              <a:t>Represents knowledge in stylized first-order logic.</a:t>
            </a:r>
          </a:p>
          <a:p>
            <a:r>
              <a:rPr lang="en-US" dirty="0" err="1" smtClean="0">
                <a:solidFill>
                  <a:schemeClr val="tx2"/>
                </a:solidFill>
              </a:rPr>
              <a:t>Cyc</a:t>
            </a:r>
            <a:r>
              <a:rPr lang="en-US" dirty="0" smtClean="0">
                <a:solidFill>
                  <a:schemeClr val="tx2"/>
                </a:solidFill>
              </a:rPr>
              <a:t> knowledge base</a:t>
            </a:r>
            <a:r>
              <a:rPr lang="en-US" b="0" dirty="0" smtClean="0"/>
              <a:t>: Over one million hand-authored rules.</a:t>
            </a:r>
          </a:p>
          <a:p>
            <a:r>
              <a:rPr lang="en-US" dirty="0" err="1" smtClean="0">
                <a:solidFill>
                  <a:srgbClr val="D1282E"/>
                </a:solidFill>
              </a:rPr>
              <a:t>OpenCyc</a:t>
            </a:r>
            <a:r>
              <a:rPr lang="en-US" dirty="0" smtClean="0">
                <a:solidFill>
                  <a:srgbClr val="D1282E"/>
                </a:solidFill>
              </a:rPr>
              <a:t> 4.0</a:t>
            </a:r>
            <a:r>
              <a:rPr lang="en-US" b="0" dirty="0" smtClean="0"/>
              <a:t>: Focuses on the concepts and relations.</a:t>
            </a:r>
          </a:p>
          <a:p>
            <a:endParaRPr lang="en-US" b="0" dirty="0"/>
          </a:p>
          <a:p>
            <a:r>
              <a:rPr lang="en-US" b="0" i="1" dirty="0" smtClean="0"/>
              <a:t>If you think </a:t>
            </a:r>
            <a:r>
              <a:rPr lang="en-US" b="0" i="1" dirty="0" err="1" smtClean="0"/>
              <a:t>Cyc</a:t>
            </a:r>
            <a:r>
              <a:rPr lang="en-US" b="0" i="1" dirty="0" smtClean="0"/>
              <a:t> is a good idea, then don’t do Knowledge Engineering, because </a:t>
            </a:r>
            <a:r>
              <a:rPr lang="en-US" b="0" i="1" dirty="0" err="1" smtClean="0"/>
              <a:t>Cyc</a:t>
            </a:r>
            <a:r>
              <a:rPr lang="en-US" b="0" i="1" dirty="0" smtClean="0"/>
              <a:t> will eventually prove you are right.</a:t>
            </a:r>
          </a:p>
          <a:p>
            <a:r>
              <a:rPr lang="en-US" b="0" i="1" dirty="0" smtClean="0"/>
              <a:t>If you think that </a:t>
            </a:r>
            <a:r>
              <a:rPr lang="en-US" b="0" i="1" dirty="0" err="1" smtClean="0"/>
              <a:t>Cyc</a:t>
            </a:r>
            <a:r>
              <a:rPr lang="en-US" b="0" i="1" dirty="0" smtClean="0"/>
              <a:t> is a bad idea, then don’t do Knowledge Engineering, because </a:t>
            </a:r>
            <a:r>
              <a:rPr lang="en-US" b="0" i="1" dirty="0" err="1" smtClean="0"/>
              <a:t>Cyc</a:t>
            </a:r>
            <a:r>
              <a:rPr lang="en-US" b="0" i="1" dirty="0" smtClean="0"/>
              <a:t> will eventually prove you are right.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120" y="1397000"/>
            <a:ext cx="1808480" cy="2260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62800" y="3651647"/>
            <a:ext cx="178103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Doug </a:t>
            </a:r>
            <a:r>
              <a:rPr lang="en-US" sz="2000" dirty="0" err="1" smtClean="0">
                <a:latin typeface="Arial"/>
                <a:cs typeface="Arial"/>
              </a:rPr>
              <a:t>Lenat</a:t>
            </a:r>
            <a:endParaRPr lang="en-US" sz="2000" dirty="0" smtClean="0">
              <a:latin typeface="Arial"/>
              <a:cs typeface="Arial"/>
            </a:endParaRPr>
          </a:p>
          <a:p>
            <a:r>
              <a:rPr lang="en-US" sz="1400" dirty="0" smtClean="0">
                <a:latin typeface="Arial"/>
                <a:cs typeface="Arial"/>
              </a:rPr>
              <a:t>CEO of </a:t>
            </a:r>
            <a:r>
              <a:rPr lang="en-US" sz="1400" dirty="0" err="1" smtClean="0">
                <a:latin typeface="Arial"/>
                <a:cs typeface="Arial"/>
              </a:rPr>
              <a:t>Cycorp</a:t>
            </a:r>
            <a:r>
              <a:rPr lang="en-US" sz="1400" dirty="0" smtClean="0">
                <a:latin typeface="Arial"/>
                <a:cs typeface="Arial"/>
              </a:rPr>
              <a:t>, Inc.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 rot="20307962">
            <a:off x="6962641" y="4718522"/>
            <a:ext cx="1371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D1282E"/>
                </a:solidFill>
              </a:rPr>
              <a:t>big </a:t>
            </a:r>
            <a:br>
              <a:rPr lang="en-US" sz="1600" dirty="0" smtClean="0">
                <a:solidFill>
                  <a:srgbClr val="D1282E"/>
                </a:solidFill>
              </a:rPr>
            </a:br>
            <a:r>
              <a:rPr lang="en-US" sz="1600" dirty="0" smtClean="0">
                <a:solidFill>
                  <a:srgbClr val="D1282E"/>
                </a:solidFill>
              </a:rPr>
              <a:t>project</a:t>
            </a:r>
            <a:br>
              <a:rPr lang="en-US" sz="1600" dirty="0" smtClean="0">
                <a:solidFill>
                  <a:srgbClr val="D1282E"/>
                </a:solidFill>
              </a:rPr>
            </a:br>
            <a:r>
              <a:rPr lang="en-US" sz="1600" dirty="0" smtClean="0">
                <a:solidFill>
                  <a:srgbClr val="D1282E"/>
                </a:solidFill>
              </a:rPr>
              <a:t>paradox</a:t>
            </a:r>
            <a:endParaRPr lang="en-US" sz="1600" dirty="0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66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934200" cy="1371600"/>
          </a:xfrm>
        </p:spPr>
        <p:txBody>
          <a:bodyPr/>
          <a:lstStyle/>
          <a:p>
            <a:r>
              <a:rPr lang="en-US" dirty="0" err="1" smtClean="0"/>
              <a:t>OpenMind</a:t>
            </a:r>
            <a:r>
              <a:rPr lang="en-US" dirty="0" smtClean="0"/>
              <a:t> Common Sense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010400" cy="43735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Idea: </a:t>
            </a:r>
            <a:r>
              <a:rPr lang="en-US" b="0" dirty="0" err="1" smtClean="0"/>
              <a:t>Crowdsource</a:t>
            </a:r>
            <a:r>
              <a:rPr lang="en-US" b="0" dirty="0" smtClean="0"/>
              <a:t> the knowledge engineering task to tens of thousands of volunteers on the web, and give them easy-to-use templates.</a:t>
            </a:r>
          </a:p>
          <a:p>
            <a:r>
              <a:rPr lang="en-US" b="0" dirty="0" smtClean="0"/>
              <a:t>More than 1 million facts collected from over 15,000 contributors. Knowledge represented in a semantic network “</a:t>
            </a:r>
            <a:r>
              <a:rPr lang="en-US" b="0" dirty="0" err="1" smtClean="0"/>
              <a:t>ConceptNet</a:t>
            </a:r>
            <a:r>
              <a:rPr lang="en-US" b="0" dirty="0" smtClean="0"/>
              <a:t>”.</a:t>
            </a:r>
            <a:endParaRPr lang="en-US" b="0" dirty="0"/>
          </a:p>
          <a:p>
            <a:pPr marL="285750" indent="-285750">
              <a:buFont typeface="Arial"/>
              <a:buChar char="•"/>
            </a:pPr>
            <a:r>
              <a:rPr lang="en-US" b="0" i="1" dirty="0" smtClean="0"/>
              <a:t>A </a:t>
            </a:r>
            <a:r>
              <a:rPr lang="en-US" b="0" i="1" dirty="0"/>
              <a:t>coat is used for keeping </a:t>
            </a:r>
            <a:r>
              <a:rPr lang="en-US" b="0" i="1" dirty="0" smtClean="0"/>
              <a:t>warm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/>
              <a:t>The sun is very </a:t>
            </a:r>
            <a:r>
              <a:rPr lang="en-US" b="0" i="1" dirty="0" smtClean="0"/>
              <a:t>hot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/>
              <a:t>The last thing you do when you cook dinner is wash your </a:t>
            </a:r>
            <a:r>
              <a:rPr lang="en-US" b="0" i="1" dirty="0" smtClean="0"/>
              <a:t>dishes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/>
              <a:t>Spending time with friends causes </a:t>
            </a:r>
            <a:r>
              <a:rPr lang="en-US" b="0" i="1" dirty="0" smtClean="0"/>
              <a:t>happiness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 smtClean="0"/>
              <a:t>Getting </a:t>
            </a:r>
            <a:r>
              <a:rPr lang="en-US" b="0" i="1" dirty="0"/>
              <a:t>into a car wreck makes one </a:t>
            </a:r>
            <a:r>
              <a:rPr lang="en-US" b="0" i="1" dirty="0" smtClean="0"/>
              <a:t>angry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/>
              <a:t>People want to be </a:t>
            </a:r>
            <a:r>
              <a:rPr lang="en-US" b="0" i="1" dirty="0" smtClean="0"/>
              <a:t>respected</a:t>
            </a:r>
          </a:p>
          <a:p>
            <a:pPr marL="285750" indent="-285750">
              <a:buFont typeface="Arial"/>
              <a:buChar char="•"/>
            </a:pPr>
            <a:r>
              <a:rPr lang="en-US" b="0" i="1" dirty="0"/>
              <a:t>People want good coffee</a:t>
            </a:r>
            <a:endParaRPr lang="en-US" b="0" i="1" dirty="0" smtClean="0"/>
          </a:p>
          <a:p>
            <a:endParaRPr lang="en-US" b="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1638300"/>
            <a:ext cx="1371600" cy="2057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0" y="3814227"/>
            <a:ext cx="1371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/>
                <a:cs typeface="Arial"/>
              </a:rPr>
              <a:t>Push Singh</a:t>
            </a:r>
            <a:endParaRPr lang="en-US" sz="1400" dirty="0">
              <a:latin typeface="Arial"/>
              <a:cs typeface="Arial"/>
            </a:endParaRPr>
          </a:p>
          <a:p>
            <a:r>
              <a:rPr lang="en-US" sz="1400" dirty="0" smtClean="0">
                <a:latin typeface="Arial"/>
                <a:cs typeface="Arial"/>
              </a:rPr>
              <a:t>1972-2006</a:t>
            </a:r>
          </a:p>
          <a:p>
            <a:r>
              <a:rPr lang="en-US" sz="1400" dirty="0" smtClean="0">
                <a:latin typeface="Arial"/>
                <a:cs typeface="Arial"/>
              </a:rPr>
              <a:t>MIT Media Lab</a:t>
            </a:r>
          </a:p>
          <a:p>
            <a:endParaRPr lang="en-US" sz="1400" dirty="0" smtClean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5562600"/>
            <a:ext cx="3606800" cy="108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7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Approach </a:t>
            </a:r>
            <a:r>
              <a:rPr lang="en-US" dirty="0" smtClean="0"/>
              <a:t>2: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Semantic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6248400" cy="4373563"/>
          </a:xfrm>
        </p:spPr>
        <p:txBody>
          <a:bodyPr/>
          <a:lstStyle/>
          <a:p>
            <a:r>
              <a:rPr lang="en-US" b="0" dirty="0" smtClean="0"/>
              <a:t>Instead of writing down knowledge ourselves, let’s distribute </a:t>
            </a:r>
            <a:r>
              <a:rPr lang="en-US" b="0" dirty="0"/>
              <a:t>the knowledge engineering task across the entire world, supported by international standards for encoding </a:t>
            </a:r>
            <a:r>
              <a:rPr lang="en-US" b="0" dirty="0" smtClean="0"/>
              <a:t>knowledge.</a:t>
            </a:r>
            <a:endParaRPr lang="en-US" b="0" dirty="0"/>
          </a:p>
          <a:p>
            <a:r>
              <a:rPr lang="en-US" b="0" dirty="0" smtClean="0"/>
              <a:t> </a:t>
            </a:r>
            <a:endParaRPr lang="en-U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268" y="1371600"/>
            <a:ext cx="2247814" cy="167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05600" y="3124200"/>
            <a:ext cx="2286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Tim Berners-Lee</a:t>
            </a:r>
          </a:p>
          <a:p>
            <a:r>
              <a:rPr lang="en-US" sz="1600" i="1" dirty="0" smtClean="0">
                <a:latin typeface="Arial"/>
                <a:cs typeface="Arial"/>
              </a:rPr>
              <a:t>Inventor of the web</a:t>
            </a:r>
          </a:p>
          <a:p>
            <a:r>
              <a:rPr lang="en-US" sz="1600" dirty="0" smtClean="0">
                <a:latin typeface="Arial"/>
                <a:cs typeface="Arial"/>
              </a:rPr>
              <a:t>2012 Olympics opening ceremony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3233678"/>
            <a:ext cx="5943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I have a dream for the Web [in which computers] become capable of analyzing all the data on the Web – the content, links, and transactions between people and computers. A "Semantic Web", which makes this possible, has yet to emerge, but when it does, the day-to-day mechanisms of trade, bureaucracy and our daily lives will be handled by machines talking to machines. The "intelligent agents" people have touted for ages will finally materialize</a:t>
            </a:r>
            <a:r>
              <a:rPr lang="en-US" sz="2000" i="1" dirty="0" smtClean="0"/>
              <a:t>.</a:t>
            </a:r>
            <a:r>
              <a:rPr lang="en-US" sz="2000" dirty="0" smtClean="0"/>
              <a:t> (Berners-Lee, 1999)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9564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4" y="304800"/>
            <a:ext cx="894183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0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WikiData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1"/>
            <a:ext cx="7391400" cy="2819400"/>
          </a:xfrm>
        </p:spPr>
        <p:txBody>
          <a:bodyPr/>
          <a:lstStyle/>
          <a:p>
            <a:r>
              <a:rPr lang="en-US" b="0" dirty="0" smtClean="0"/>
              <a:t>A hand-authored </a:t>
            </a:r>
            <a:r>
              <a:rPr lang="en-US" dirty="0" smtClean="0">
                <a:solidFill>
                  <a:schemeClr val="tx2"/>
                </a:solidFill>
              </a:rPr>
              <a:t>Semantic Network </a:t>
            </a:r>
            <a:r>
              <a:rPr lang="en-US" b="0" dirty="0" smtClean="0"/>
              <a:t>of unique concepts linked via defined relations.</a:t>
            </a:r>
          </a:p>
          <a:p>
            <a:r>
              <a:rPr lang="en-US" b="0" dirty="0" smtClean="0"/>
              <a:t>The information you would find in Wikipedia’s </a:t>
            </a:r>
            <a:r>
              <a:rPr lang="en-US" b="0" dirty="0" err="1" smtClean="0"/>
              <a:t>InfoBoxes</a:t>
            </a:r>
            <a:r>
              <a:rPr lang="en-US" b="0" dirty="0" smtClean="0"/>
              <a:t> </a:t>
            </a:r>
          </a:p>
          <a:p>
            <a:r>
              <a:rPr lang="en-US" b="0" dirty="0" smtClean="0"/>
              <a:t>Similar to Google’s internal “Knowledge Graph”</a:t>
            </a:r>
            <a:endParaRPr lang="en-US" b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581400"/>
            <a:ext cx="4346671" cy="316441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581400"/>
            <a:ext cx="3829358" cy="2590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951" y="1524000"/>
            <a:ext cx="1015249" cy="192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7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3789" r="-3789"/>
          <a:stretch>
            <a:fillRect/>
          </a:stretch>
        </p:blipFill>
        <p:spPr>
          <a:xfrm>
            <a:off x="76200" y="457200"/>
            <a:ext cx="8458200" cy="4602163"/>
          </a:xfrm>
        </p:spPr>
      </p:pic>
    </p:spTree>
    <p:extLst>
      <p:ext uri="{BB962C8B-B14F-4D97-AF65-F5344CB8AC3E}">
        <p14:creationId xmlns:p14="http://schemas.microsoft.com/office/powerpoint/2010/main" val="24774585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3: Knowledge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smtClean="0"/>
              <a:t>The most natural way for people to express their knowledge is through natural language. Let’s just convert natural language into axioms.</a:t>
            </a:r>
          </a:p>
          <a:p>
            <a:endParaRPr lang="en-US" b="0" dirty="0"/>
          </a:p>
          <a:p>
            <a:r>
              <a:rPr lang="en-US" b="0" dirty="0" smtClean="0"/>
              <a:t>Text sources:</a:t>
            </a:r>
          </a:p>
          <a:p>
            <a:r>
              <a:rPr lang="en-US" b="0" dirty="0" smtClean="0"/>
              <a:t>Every book in Project Gutenberg</a:t>
            </a:r>
          </a:p>
          <a:p>
            <a:r>
              <a:rPr lang="en-US" b="0" dirty="0" smtClean="0"/>
              <a:t>Every webpage on the web</a:t>
            </a:r>
          </a:p>
          <a:p>
            <a:r>
              <a:rPr lang="en-US" b="0" dirty="0" smtClean="0"/>
              <a:t>Every </a:t>
            </a:r>
            <a:r>
              <a:rPr lang="en-US" b="0" dirty="0" err="1" smtClean="0"/>
              <a:t>Blogspot</a:t>
            </a:r>
            <a:r>
              <a:rPr lang="en-US" b="0" dirty="0" smtClean="0"/>
              <a:t> post, Twitter tweet, Amazon review</a:t>
            </a:r>
          </a:p>
          <a:p>
            <a:r>
              <a:rPr lang="en-US" b="0" dirty="0" smtClean="0"/>
              <a:t>Every query submitted to Google</a:t>
            </a:r>
          </a:p>
          <a:p>
            <a:r>
              <a:rPr lang="en-US" b="0" dirty="0" smtClean="0"/>
              <a:t>Every email in Gmail</a:t>
            </a:r>
          </a:p>
          <a:p>
            <a:endParaRPr lang="en-US" b="0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77849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Hearst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6934200" cy="4373563"/>
          </a:xfrm>
        </p:spPr>
        <p:txBody>
          <a:bodyPr/>
          <a:lstStyle/>
          <a:p>
            <a:r>
              <a:rPr lang="en-US" b="0" dirty="0" smtClean="0"/>
              <a:t>The presence of certain “</a:t>
            </a:r>
            <a:r>
              <a:rPr lang="en-US" b="0" dirty="0" err="1" smtClean="0"/>
              <a:t>lexico</a:t>
            </a:r>
            <a:r>
              <a:rPr lang="en-US" b="0" dirty="0" smtClean="0"/>
              <a:t>-syntactic patterns” can indicate a particular semantic relationship between two nouns. </a:t>
            </a:r>
          </a:p>
          <a:p>
            <a:r>
              <a:rPr lang="en-US" b="0" dirty="0" smtClean="0"/>
              <a:t>Example:</a:t>
            </a:r>
          </a:p>
          <a:p>
            <a:r>
              <a:rPr lang="en-US" b="0" dirty="0" smtClean="0"/>
              <a:t>“</a:t>
            </a:r>
            <a:r>
              <a:rPr lang="en-US" b="0" i="1" dirty="0" smtClean="0"/>
              <a:t>such </a:t>
            </a:r>
            <a:r>
              <a:rPr lang="en-US" b="0" i="1" dirty="0" err="1" smtClean="0"/>
              <a:t>NP</a:t>
            </a:r>
            <a:r>
              <a:rPr lang="en-US" b="0" i="1" baseline="-25000" dirty="0" err="1" smtClean="0"/>
              <a:t>y</a:t>
            </a:r>
            <a:r>
              <a:rPr lang="en-US" b="0" i="1" dirty="0" smtClean="0"/>
              <a:t> as </a:t>
            </a:r>
            <a:r>
              <a:rPr lang="en-US" b="0" i="1" dirty="0" err="1" smtClean="0"/>
              <a:t>NP</a:t>
            </a:r>
            <a:r>
              <a:rPr lang="en-US" b="0" i="1" baseline="-25000" dirty="0" err="1" smtClean="0"/>
              <a:t>x</a:t>
            </a:r>
            <a:r>
              <a:rPr lang="en-US" b="0" i="1" dirty="0" smtClean="0"/>
              <a:t>…</a:t>
            </a:r>
            <a:r>
              <a:rPr lang="en-US" b="0" dirty="0" smtClean="0"/>
              <a:t>” </a:t>
            </a:r>
            <a:r>
              <a:rPr lang="en-US" dirty="0" smtClean="0"/>
              <a:t>⋁ 	 </a:t>
            </a:r>
            <a:r>
              <a:rPr lang="en-US" dirty="0"/>
              <a:t>	</a:t>
            </a:r>
            <a:r>
              <a:rPr lang="en-US" b="0" i="1" dirty="0" smtClean="0"/>
              <a:t>such teams as the Cubs…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b="0" dirty="0" smtClean="0"/>
              <a:t>“</a:t>
            </a:r>
            <a:r>
              <a:rPr lang="en-US" b="0" dirty="0" err="1" smtClean="0"/>
              <a:t>NP</a:t>
            </a:r>
            <a:r>
              <a:rPr lang="en-US" b="0" baseline="-25000" dirty="0" err="1" smtClean="0"/>
              <a:t>x</a:t>
            </a:r>
            <a:r>
              <a:rPr lang="en-US" b="0" dirty="0" smtClean="0"/>
              <a:t> and other </a:t>
            </a:r>
            <a:r>
              <a:rPr lang="en-US" b="0" dirty="0" err="1" smtClean="0"/>
              <a:t>NP</a:t>
            </a:r>
            <a:r>
              <a:rPr lang="en-US" b="0" baseline="-25000" dirty="0" err="1" smtClean="0"/>
              <a:t>y</a:t>
            </a:r>
            <a:r>
              <a:rPr lang="en-US" b="0" dirty="0" smtClean="0"/>
              <a:t>…” ⇒	 </a:t>
            </a:r>
            <a:r>
              <a:rPr lang="en-US" b="0" dirty="0"/>
              <a:t>	</a:t>
            </a:r>
            <a:r>
              <a:rPr lang="en-US" b="0" i="1" dirty="0" smtClean="0"/>
              <a:t>The Cubs and other teams…</a:t>
            </a:r>
          </a:p>
          <a:p>
            <a:r>
              <a:rPr lang="en-US" b="0" i="1" dirty="0" err="1" smtClean="0"/>
              <a:t>NP</a:t>
            </a:r>
            <a:r>
              <a:rPr lang="en-US" b="0" baseline="-25000" dirty="0" err="1" smtClean="0"/>
              <a:t>x</a:t>
            </a:r>
            <a:r>
              <a:rPr lang="en-US" b="0" dirty="0" smtClean="0"/>
              <a:t> is is a </a:t>
            </a:r>
            <a:r>
              <a:rPr lang="en-US" dirty="0" smtClean="0"/>
              <a:t>hyponym</a:t>
            </a:r>
            <a:r>
              <a:rPr lang="en-US" b="0" dirty="0" smtClean="0"/>
              <a:t> of </a:t>
            </a:r>
            <a:r>
              <a:rPr lang="en-US" b="0" i="1" dirty="0" err="1" smtClean="0"/>
              <a:t>Np</a:t>
            </a:r>
            <a:r>
              <a:rPr lang="en-US" b="0" baseline="-25000" dirty="0" err="1" smtClean="0"/>
              <a:t>y</a:t>
            </a:r>
            <a:r>
              <a:rPr lang="en-US" b="0" dirty="0" smtClean="0"/>
              <a:t>	</a:t>
            </a:r>
            <a:r>
              <a:rPr lang="en-US" b="0" i="1" dirty="0" smtClean="0"/>
              <a:t>The Cubs </a:t>
            </a:r>
            <a:r>
              <a:rPr lang="en-US" b="0" dirty="0" smtClean="0"/>
              <a:t>is a type of </a:t>
            </a:r>
            <a:r>
              <a:rPr lang="en-US" b="0" i="1" dirty="0" smtClean="0"/>
              <a:t>Team</a:t>
            </a:r>
          </a:p>
          <a:p>
            <a:endParaRPr lang="en-US" b="0" i="1" dirty="0"/>
          </a:p>
          <a:p>
            <a:r>
              <a:rPr lang="en-US" b="0" i="1" dirty="0"/>
              <a:t>The bow lute, such as the Bambara </a:t>
            </a:r>
            <a:r>
              <a:rPr lang="en-US" b="0" i="1" dirty="0" err="1"/>
              <a:t>ndang</a:t>
            </a:r>
            <a:r>
              <a:rPr lang="en-US" b="0" i="1" dirty="0"/>
              <a:t>, is plucked and has an individual curved neck for each string</a:t>
            </a:r>
            <a:r>
              <a:rPr lang="en-US" b="0" i="1" dirty="0" smtClean="0"/>
              <a:t>.</a:t>
            </a:r>
          </a:p>
          <a:p>
            <a:r>
              <a:rPr lang="en-US" b="0" dirty="0" smtClean="0"/>
              <a:t>⇒</a:t>
            </a:r>
          </a:p>
          <a:p>
            <a:r>
              <a:rPr lang="en-US" b="0" i="1" dirty="0" smtClean="0"/>
              <a:t>hyponym(“Bambara </a:t>
            </a:r>
            <a:r>
              <a:rPr lang="en-US" b="0" i="1" dirty="0" err="1" smtClean="0"/>
              <a:t>ndang</a:t>
            </a:r>
            <a:r>
              <a:rPr lang="en-US" b="0" i="1" dirty="0" smtClean="0"/>
              <a:t>”, “bow lute”)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67601" y="4419600"/>
            <a:ext cx="16001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/>
                <a:cs typeface="Arial"/>
              </a:rPr>
              <a:t>Prof. Marti Hearst</a:t>
            </a:r>
            <a:br>
              <a:rPr lang="en-US" sz="1400" dirty="0" smtClean="0">
                <a:latin typeface="Arial"/>
                <a:cs typeface="Arial"/>
              </a:rPr>
            </a:br>
            <a:r>
              <a:rPr lang="en-US" sz="1400" dirty="0" smtClean="0">
                <a:latin typeface="Arial"/>
                <a:cs typeface="Arial"/>
              </a:rPr>
              <a:t>UC Berkeley</a:t>
            </a:r>
          </a:p>
          <a:p>
            <a:r>
              <a:rPr lang="en-US" sz="1200" i="1" dirty="0" smtClean="0">
                <a:latin typeface="Arial"/>
                <a:cs typeface="Arial"/>
              </a:rPr>
              <a:t>Automatic </a:t>
            </a:r>
            <a:r>
              <a:rPr lang="en-US" sz="1200" i="1" dirty="0">
                <a:latin typeface="Arial"/>
                <a:cs typeface="Arial"/>
              </a:rPr>
              <a:t>acquisition of hyponyms from large text </a:t>
            </a:r>
            <a:r>
              <a:rPr lang="en-US" sz="1200" i="1" dirty="0" smtClean="0">
                <a:latin typeface="Arial"/>
                <a:cs typeface="Arial"/>
              </a:rPr>
              <a:t>corpora </a:t>
            </a:r>
            <a:r>
              <a:rPr lang="en-US" sz="1200" dirty="0" smtClean="0">
                <a:latin typeface="Arial"/>
                <a:cs typeface="Arial"/>
              </a:rPr>
              <a:t>(1992)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2362200"/>
            <a:ext cx="1424354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6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153400" cy="1371600"/>
          </a:xfrm>
        </p:spPr>
        <p:txBody>
          <a:bodyPr/>
          <a:lstStyle/>
          <a:p>
            <a:r>
              <a:rPr lang="en-US" dirty="0" smtClean="0"/>
              <a:t>Commonsense axioms from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b="0" dirty="0" smtClean="0"/>
              <a:t>Presuppositions:</a:t>
            </a:r>
            <a:br>
              <a:rPr lang="en-US" b="0" dirty="0" smtClean="0"/>
            </a:br>
            <a:r>
              <a:rPr lang="en-US" b="0" dirty="0" smtClean="0"/>
              <a:t>“Both my legs hurt.”</a:t>
            </a:r>
            <a:br>
              <a:rPr lang="en-US" b="0" dirty="0" smtClean="0"/>
            </a:br>
            <a:r>
              <a:rPr lang="en-US" b="0" dirty="0" smtClean="0"/>
              <a:t> 	⇒ </a:t>
            </a:r>
            <a:r>
              <a:rPr lang="en-US" b="0" i="1" dirty="0" smtClean="0"/>
              <a:t>A person normally has two legs.</a:t>
            </a:r>
          </a:p>
          <a:p>
            <a:pPr marL="342900" indent="-342900">
              <a:buAutoNum type="arabicPeriod"/>
            </a:pPr>
            <a:r>
              <a:rPr lang="en-US" b="0" dirty="0" smtClean="0"/>
              <a:t>Disconfirmed expectations:</a:t>
            </a:r>
            <a:r>
              <a:rPr lang="en-US" b="0" dirty="0"/>
              <a:t/>
            </a:r>
            <a:br>
              <a:rPr lang="en-US" b="0" dirty="0"/>
            </a:br>
            <a:r>
              <a:rPr lang="en-US" b="0" dirty="0" smtClean="0"/>
              <a:t>“I dropped the glass but it didn’t break.”</a:t>
            </a:r>
            <a:br>
              <a:rPr lang="en-US" b="0" dirty="0" smtClean="0"/>
            </a:br>
            <a:r>
              <a:rPr lang="en-US" b="0" dirty="0" smtClean="0"/>
              <a:t>	⇒ </a:t>
            </a:r>
            <a:r>
              <a:rPr lang="en-US" b="0" i="1" dirty="0" smtClean="0"/>
              <a:t>If a person drops a glass, it often will break.</a:t>
            </a:r>
          </a:p>
          <a:p>
            <a:pPr marL="342900" indent="-342900">
              <a:buAutoNum type="arabicPeriod"/>
            </a:pPr>
            <a:r>
              <a:rPr lang="en-US" b="0" dirty="0" smtClean="0"/>
              <a:t>Implicit denials: </a:t>
            </a:r>
            <a:br>
              <a:rPr lang="en-US" b="0" dirty="0" smtClean="0"/>
            </a:br>
            <a:r>
              <a:rPr lang="en-US" b="0" dirty="0" smtClean="0"/>
              <a:t>“The tree had no branches.”</a:t>
            </a:r>
            <a:br>
              <a:rPr lang="en-US" b="0" dirty="0" smtClean="0"/>
            </a:br>
            <a:r>
              <a:rPr lang="en-US" b="0" dirty="0" smtClean="0"/>
              <a:t>	⇒ </a:t>
            </a:r>
            <a:r>
              <a:rPr lang="en-US" b="0" i="1" dirty="0" smtClean="0"/>
              <a:t>Trees usually have branches.</a:t>
            </a:r>
          </a:p>
          <a:p>
            <a:pPr marL="342900" indent="-342900">
              <a:buAutoNum type="arabicPeriod"/>
            </a:pPr>
            <a:r>
              <a:rPr lang="en-US" b="0" dirty="0" smtClean="0"/>
              <a:t>Reference to individuals: </a:t>
            </a:r>
            <a:r>
              <a:rPr lang="en-US" b="0" dirty="0"/>
              <a:t/>
            </a:r>
            <a:br>
              <a:rPr lang="en-US" b="0" dirty="0"/>
            </a:br>
            <a:r>
              <a:rPr lang="en-US" b="0" dirty="0" smtClean="0"/>
              <a:t>“…the man I met yesterday.”</a:t>
            </a:r>
            <a:r>
              <a:rPr lang="en-US" b="0" dirty="0"/>
              <a:t/>
            </a:r>
            <a:br>
              <a:rPr lang="en-US" b="0" dirty="0"/>
            </a:br>
            <a:r>
              <a:rPr lang="en-US" b="0" dirty="0" smtClean="0"/>
              <a:t>	⇒ </a:t>
            </a:r>
            <a:r>
              <a:rPr lang="en-US" b="0" i="1" dirty="0" smtClean="0"/>
              <a:t>A person may meet a man.</a:t>
            </a:r>
          </a:p>
        </p:txBody>
      </p:sp>
      <p:sp>
        <p:nvSpPr>
          <p:cNvPr id="5" name="Rectangle 4"/>
          <p:cNvSpPr/>
          <p:nvPr/>
        </p:nvSpPr>
        <p:spPr>
          <a:xfrm>
            <a:off x="7391400" y="3657600"/>
            <a:ext cx="1600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/>
                <a:cs typeface="Arial"/>
              </a:rPr>
              <a:t>Jonathan Gordon</a:t>
            </a:r>
            <a:r>
              <a:rPr lang="en-US" sz="1400" dirty="0">
                <a:latin typeface="Arial"/>
                <a:cs typeface="Arial"/>
              </a:rPr>
              <a:t/>
            </a:r>
            <a:br>
              <a:rPr lang="en-US" sz="1400" dirty="0">
                <a:latin typeface="Arial"/>
                <a:cs typeface="Arial"/>
              </a:rPr>
            </a:br>
            <a:r>
              <a:rPr lang="en-US" sz="1400" dirty="0" smtClean="0">
                <a:latin typeface="Arial"/>
                <a:cs typeface="Arial"/>
              </a:rPr>
              <a:t>USC-ISI Postdoc</a:t>
            </a:r>
            <a:endParaRPr lang="en-US" sz="1400" dirty="0">
              <a:latin typeface="Arial"/>
              <a:cs typeface="Arial"/>
            </a:endParaRPr>
          </a:p>
          <a:p>
            <a:r>
              <a:rPr lang="en-US" sz="1400" i="1" dirty="0" smtClean="0">
                <a:latin typeface="Arial"/>
                <a:cs typeface="Arial"/>
              </a:rPr>
              <a:t>Inferential Commonsense Knowledge from Text </a:t>
            </a:r>
            <a:r>
              <a:rPr lang="en-US" sz="1400" dirty="0" smtClean="0">
                <a:latin typeface="Arial"/>
                <a:cs typeface="Arial"/>
              </a:rPr>
              <a:t>(2014)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0" y="1828800"/>
            <a:ext cx="1600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1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4: Experiential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1"/>
            <a:ext cx="7620000" cy="685800"/>
          </a:xfrm>
        </p:spPr>
        <p:txBody>
          <a:bodyPr/>
          <a:lstStyle/>
          <a:p>
            <a:r>
              <a:rPr lang="en-US" b="0" dirty="0" smtClean="0"/>
              <a:t>Encoding all of this knowledge is too hard. Let’s just build a robot baby and write an algorithm for it to learn from its experiences in the world.</a:t>
            </a:r>
            <a:endParaRPr lang="en-US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051" t="631" r="13131" b="-631"/>
          <a:stretch/>
        </p:blipFill>
        <p:spPr>
          <a:xfrm>
            <a:off x="0" y="3121223"/>
            <a:ext cx="1558636" cy="1828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5026223"/>
            <a:ext cx="1025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rial"/>
                <a:cs typeface="Arial"/>
              </a:rPr>
              <a:t>U. </a:t>
            </a:r>
            <a:r>
              <a:rPr lang="en-US" sz="1400" i="1" dirty="0" err="1" smtClean="0">
                <a:latin typeface="Arial"/>
                <a:cs typeface="Arial"/>
              </a:rPr>
              <a:t>Twente</a:t>
            </a:r>
            <a:endParaRPr lang="en-US" sz="1400" i="1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1307" r="13825"/>
          <a:stretch/>
        </p:blipFill>
        <p:spPr>
          <a:xfrm>
            <a:off x="1603886" y="3121223"/>
            <a:ext cx="1581729" cy="1828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5295" y="5026223"/>
            <a:ext cx="7369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rial"/>
                <a:cs typeface="Arial"/>
              </a:rPr>
              <a:t>UCSD</a:t>
            </a:r>
            <a:endParaRPr lang="en-US" sz="1400" i="1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3121223"/>
            <a:ext cx="2743200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48400" y="5026223"/>
            <a:ext cx="1525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rial"/>
                <a:cs typeface="Arial"/>
              </a:rPr>
              <a:t>Northwestern U.</a:t>
            </a:r>
            <a:endParaRPr lang="en-US" sz="1400" i="1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4419" y="3124200"/>
            <a:ext cx="1278731" cy="18288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53000" y="5029200"/>
            <a:ext cx="976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rial"/>
                <a:cs typeface="Arial"/>
              </a:rPr>
              <a:t>Osaka U.</a:t>
            </a:r>
            <a:endParaRPr lang="en-US" sz="1400" i="1" dirty="0">
              <a:latin typeface="Arial"/>
              <a:cs typeface="Arial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52400" y="5867400"/>
            <a:ext cx="86106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smtClean="0"/>
              <a:t>We’re going to need a better understanding of how people learn from experience.</a:t>
            </a:r>
            <a:endParaRPr lang="en-US" b="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0865" y="3124200"/>
            <a:ext cx="1648304" cy="1828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00400" y="5029200"/>
            <a:ext cx="913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rial"/>
                <a:cs typeface="Arial"/>
              </a:rPr>
              <a:t>GA Tech</a:t>
            </a:r>
            <a:endParaRPr lang="en-US" sz="1400" i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425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228600"/>
            <a:ext cx="7772400" cy="1143000"/>
          </a:xfrm>
        </p:spPr>
        <p:txBody>
          <a:bodyPr/>
          <a:lstStyle/>
          <a:p>
            <a:r>
              <a:rPr lang="en-US" dirty="0" smtClean="0">
                <a:uFillTx/>
              </a:rPr>
              <a:t>Want More?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970" y="1000369"/>
            <a:ext cx="8754430" cy="4546639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uFillTx/>
              </a:rPr>
              <a:t>Check out some of these exercises in the book:</a:t>
            </a:r>
          </a:p>
          <a:p>
            <a:pPr marL="457200" indent="-457200">
              <a:buFont typeface="Arial"/>
              <a:buNone/>
            </a:pPr>
            <a:r>
              <a:rPr lang="en-US" sz="2800" dirty="0" smtClean="0">
                <a:uFillTx/>
              </a:rPr>
              <a:t>	12.2-3,7</a:t>
            </a:r>
          </a:p>
          <a:p>
            <a:r>
              <a:rPr lang="en-US" dirty="0"/>
              <a:t> </a:t>
            </a:r>
            <a:endParaRPr lang="en-US" sz="2800" dirty="0" smtClean="0"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5725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Statement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80570"/>
            <a:ext cx="7772400" cy="4253431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pPr marL="68580" indent="0">
              <a:buNone/>
            </a:pPr>
            <a:r>
              <a:rPr lang="en-US" dirty="0"/>
              <a:t>Tony, Claude and Ellen belong to the </a:t>
            </a:r>
            <a:r>
              <a:rPr lang="en-US" dirty="0" err="1"/>
              <a:t>Zymba</a:t>
            </a:r>
            <a:r>
              <a:rPr lang="en-US" dirty="0"/>
              <a:t> Club. Every member of the </a:t>
            </a:r>
            <a:r>
              <a:rPr lang="en-US" dirty="0" err="1"/>
              <a:t>Zymba</a:t>
            </a:r>
            <a:r>
              <a:rPr lang="en-US" dirty="0"/>
              <a:t> Club is </a:t>
            </a:r>
          </a:p>
          <a:p>
            <a:pPr marL="68580" indent="0">
              <a:buNone/>
            </a:pPr>
            <a:r>
              <a:rPr lang="en-US" dirty="0"/>
              <a:t>either a skier or a mountain climber or both. No mountain climber likes rain, and all </a:t>
            </a:r>
          </a:p>
          <a:p>
            <a:pPr marL="68580" indent="0">
              <a:buNone/>
            </a:pPr>
            <a:r>
              <a:rPr lang="en-US" dirty="0"/>
              <a:t>skiers like snow. Ellen dislikes whatever Tony likes and likes whatever Tony dislikes. </a:t>
            </a:r>
          </a:p>
          <a:p>
            <a:pPr marL="68580" indent="0">
              <a:buNone/>
            </a:pPr>
            <a:r>
              <a:rPr lang="en-US" dirty="0"/>
              <a:t>Tony likes rain and snow. </a:t>
            </a:r>
          </a:p>
          <a:p>
            <a:pPr marL="68580" indent="0">
              <a:buNone/>
            </a:pPr>
            <a:r>
              <a:rPr lang="en-US" dirty="0"/>
              <a:t> </a:t>
            </a:r>
          </a:p>
          <a:p>
            <a:pPr marL="68580" indent="0">
              <a:buNone/>
            </a:pPr>
            <a:r>
              <a:rPr lang="en-US" dirty="0"/>
              <a:t>We want to answer the following queries:</a:t>
            </a:r>
          </a:p>
          <a:p>
            <a:pPr marL="68580" indent="0">
              <a:buNone/>
            </a:pPr>
            <a:r>
              <a:rPr lang="en-US" dirty="0"/>
              <a:t> </a:t>
            </a:r>
          </a:p>
          <a:p>
            <a:pPr marL="68580" indent="0">
              <a:buNone/>
            </a:pPr>
            <a:r>
              <a:rPr lang="en-US" dirty="0"/>
              <a:t> Is there a member of the </a:t>
            </a:r>
            <a:r>
              <a:rPr lang="en-US" dirty="0" err="1"/>
              <a:t>Zymba</a:t>
            </a:r>
            <a:r>
              <a:rPr lang="en-US" dirty="0"/>
              <a:t> Club who is a mountain climber but not a skier? </a:t>
            </a:r>
          </a:p>
          <a:p>
            <a:pPr marL="68580" indent="0">
              <a:buNone/>
            </a:pPr>
            <a:r>
              <a:rPr lang="en-US" dirty="0"/>
              <a:t> </a:t>
            </a:r>
          </a:p>
          <a:p>
            <a:pPr marL="68580" indent="0">
              <a:buNone/>
            </a:pPr>
            <a:r>
              <a:rPr lang="en-US" dirty="0"/>
              <a:t> Who is it?</a:t>
            </a:r>
          </a:p>
          <a:p>
            <a:pPr marL="68580" indent="0">
              <a:buNone/>
            </a:pPr>
            <a:r>
              <a:rPr lang="en-US" dirty="0"/>
              <a:t> </a:t>
            </a:r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5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5191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9" y="457201"/>
            <a:ext cx="8511746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a. Translate the problem statement into FOL Sentences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(∀x) S(x) v M(x) </a:t>
            </a:r>
          </a:p>
          <a:p>
            <a:pPr lvl="0"/>
            <a:r>
              <a:rPr lang="en-US" dirty="0"/>
              <a:t>~(Ex) M(x) ^ L(x, Rain) </a:t>
            </a:r>
          </a:p>
          <a:p>
            <a:pPr lvl="0"/>
            <a:r>
              <a:rPr lang="en-US" dirty="0"/>
              <a:t>(∀x) S(x) =&gt; L(x, Snow) </a:t>
            </a:r>
          </a:p>
          <a:p>
            <a:pPr lvl="0"/>
            <a:r>
              <a:rPr lang="en-US" dirty="0"/>
              <a:t>(∀y) L(Ellen, y) &lt;=&gt; ~L(Tony, y) </a:t>
            </a:r>
          </a:p>
          <a:p>
            <a:pPr lvl="0"/>
            <a:r>
              <a:rPr lang="en-US" dirty="0"/>
              <a:t>L(Tony, Rain) </a:t>
            </a:r>
          </a:p>
          <a:p>
            <a:pPr lvl="0"/>
            <a:r>
              <a:rPr lang="en-US" dirty="0"/>
              <a:t>L(Tony, Snow) </a:t>
            </a:r>
          </a:p>
          <a:p>
            <a:pPr lvl="0"/>
            <a:r>
              <a:rPr lang="en-US" dirty="0"/>
              <a:t>Query: (Ex) M(x) ^ ~S(x) </a:t>
            </a:r>
          </a:p>
          <a:p>
            <a:pPr lvl="0"/>
            <a:r>
              <a:rPr lang="en-US" dirty="0"/>
              <a:t>Negation of the Query: ~(Ex) M(x) ^ ~S(x)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6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2560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915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b. Convert to Conjunctive Normal Form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5780" indent="-457200">
              <a:buFont typeface="+mj-lt"/>
              <a:buAutoNum type="arabicPeriod"/>
            </a:pPr>
            <a:r>
              <a:rPr lang="en-US" dirty="0" smtClean="0"/>
              <a:t>S</a:t>
            </a:r>
            <a:r>
              <a:rPr lang="en-US" dirty="0"/>
              <a:t>(x1) v M(x1)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~M(x2) v ~L(x2, Rain)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~S(x3) v L(x3, Snow)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~L(Tony, x4) v ~L(Ellen, x4)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L(Tony, x5) v L(Ellen, x5)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L(Tony, Rain)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L(Tony, Snow)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Negation of the Query: ~M(x7) v S(x7)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7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0339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2457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c. Produce an answer to the first query using a Resolution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688" y="3553199"/>
            <a:ext cx="9007312" cy="3733800"/>
          </a:xfrm>
        </p:spPr>
        <p:txBody>
          <a:bodyPr/>
          <a:lstStyle/>
          <a:p>
            <a:pPr marL="68580" indent="0">
              <a:buNone/>
            </a:pPr>
            <a:r>
              <a:rPr lang="en-US" dirty="0" smtClean="0"/>
              <a:t>Clause </a:t>
            </a:r>
            <a:r>
              <a:rPr lang="en-US" dirty="0"/>
              <a:t>1	 Clause 2 	</a:t>
            </a:r>
            <a:r>
              <a:rPr lang="en-US" dirty="0" err="1" smtClean="0"/>
              <a:t>Resolvent</a:t>
            </a:r>
            <a:r>
              <a:rPr lang="en-US" dirty="0" smtClean="0"/>
              <a:t> </a:t>
            </a:r>
            <a:r>
              <a:rPr lang="en-US" dirty="0"/>
              <a:t>		MGU  </a:t>
            </a:r>
          </a:p>
          <a:p>
            <a:pPr marL="68580" indent="0">
              <a:buNone/>
            </a:pPr>
            <a:r>
              <a:rPr lang="en-US" dirty="0"/>
              <a:t>8			1 	</a:t>
            </a:r>
            <a:r>
              <a:rPr lang="en-US" dirty="0" smtClean="0"/>
              <a:t>9</a:t>
            </a:r>
            <a:r>
              <a:rPr lang="en-US" dirty="0"/>
              <a:t>. S(x1</a:t>
            </a:r>
            <a:r>
              <a:rPr lang="en-US" dirty="0" smtClean="0"/>
              <a:t>)</a:t>
            </a:r>
            <a:r>
              <a:rPr lang="en-US" dirty="0"/>
              <a:t>	</a:t>
            </a:r>
            <a:r>
              <a:rPr lang="en-US" dirty="0" smtClean="0"/>
              <a:t>		{</a:t>
            </a:r>
            <a:r>
              <a:rPr lang="en-US" dirty="0"/>
              <a:t>x7/x1}</a:t>
            </a:r>
          </a:p>
          <a:p>
            <a:pPr marL="68580" indent="0">
              <a:buNone/>
            </a:pPr>
            <a:r>
              <a:rPr lang="en-US" dirty="0"/>
              <a:t>9			3	</a:t>
            </a:r>
            <a:r>
              <a:rPr lang="en-US" dirty="0" smtClean="0"/>
              <a:t>10</a:t>
            </a:r>
            <a:r>
              <a:rPr lang="en-US" dirty="0"/>
              <a:t>. L(x1, Snow)	</a:t>
            </a:r>
            <a:r>
              <a:rPr lang="en-US" dirty="0" smtClean="0"/>
              <a:t>	{</a:t>
            </a:r>
            <a:r>
              <a:rPr lang="en-US" dirty="0"/>
              <a:t>x3/x1}</a:t>
            </a:r>
          </a:p>
          <a:p>
            <a:pPr marL="68580" indent="0">
              <a:buNone/>
            </a:pPr>
            <a:r>
              <a:rPr lang="en-US" dirty="0"/>
              <a:t>10			4	</a:t>
            </a:r>
            <a:r>
              <a:rPr lang="en-US" dirty="0" smtClean="0"/>
              <a:t>11</a:t>
            </a:r>
            <a:r>
              <a:rPr lang="en-US" dirty="0"/>
              <a:t>.~L(Tony, Snow)	{x4/Snow,x1/Ellen}</a:t>
            </a:r>
          </a:p>
          <a:p>
            <a:pPr marL="68580" indent="0">
              <a:buNone/>
            </a:pPr>
            <a:r>
              <a:rPr lang="en-US" dirty="0"/>
              <a:t>11			7	</a:t>
            </a:r>
            <a:r>
              <a:rPr lang="en-US" dirty="0" smtClean="0"/>
              <a:t>False</a:t>
            </a:r>
            <a:r>
              <a:rPr lang="en-US" dirty="0"/>
              <a:t>			{}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>
                <a:solidFill>
                  <a:srgbClr val="FF0000"/>
                </a:solidFill>
              </a:rPr>
              <a:t>answer: Ellen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28600" y="641667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458200" y="6416675"/>
            <a:ext cx="457200" cy="365125"/>
          </a:xfrm>
          <a:prstGeom prst="rect">
            <a:avLst/>
          </a:prstGeom>
        </p:spPr>
        <p:txBody>
          <a:bodyPr/>
          <a:lstStyle/>
          <a:p>
            <a:fld id="{68367B37-5408-8848-BA1A-2C039AA52483}" type="slidenum">
              <a:rPr lang="en-US" smtClean="0">
                <a:uFillTx/>
              </a:rPr>
              <a:pPr/>
              <a:t>8</a:t>
            </a:fld>
            <a:endParaRPr lang="en-US">
              <a:uFillTx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74929" y="1154606"/>
            <a:ext cx="5675727" cy="2432442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3429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7432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Char char="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5780" indent="-457200">
              <a:buFont typeface="+mj-lt"/>
              <a:buAutoNum type="arabicPeriod"/>
            </a:pPr>
            <a:r>
              <a:rPr lang="en-US" dirty="0" smtClean="0"/>
              <a:t>S(x1) v M(x1)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~M(x2) v ~L(x2, Rain)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~S(x3) v L(x3, Snow)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~L(Tony, x4) v ~L(Ellen, x4)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L(Tony, x5) v L(Ellen, x5)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L(Tony, Rain)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L(Tony, Snow) 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Negation of the Query: ~M(x7) v S(x7)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97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44498"/>
            <a:ext cx="8001000" cy="1884502"/>
          </a:xfrm>
        </p:spPr>
        <p:txBody>
          <a:bodyPr/>
          <a:lstStyle/>
          <a:p>
            <a:r>
              <a:rPr lang="en-US" sz="3600" dirty="0" smtClean="0"/>
              <a:t>CSCI 561</a:t>
            </a:r>
            <a:br>
              <a:rPr lang="en-US" sz="3600" dirty="0" smtClean="0"/>
            </a:br>
            <a:r>
              <a:rPr lang="en-US" sz="3600" dirty="0" smtClean="0"/>
              <a:t>Foundations </a:t>
            </a:r>
            <a:r>
              <a:rPr lang="en-US" sz="3600" dirty="0"/>
              <a:t>of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Artificial </a:t>
            </a:r>
            <a:r>
              <a:rPr lang="en-US" sz="3600" dirty="0"/>
              <a:t>Intelligence</a:t>
            </a:r>
            <a:br>
              <a:rPr lang="en-US" sz="3600" dirty="0"/>
            </a:br>
            <a:r>
              <a:rPr lang="en-US" sz="2800" dirty="0">
                <a:solidFill>
                  <a:schemeClr val="accent1"/>
                </a:solidFill>
              </a:rPr>
              <a:t>Lecture </a:t>
            </a:r>
            <a:r>
              <a:rPr lang="en-US" sz="2800" dirty="0">
                <a:solidFill>
                  <a:schemeClr val="accent1"/>
                </a:solidFill>
              </a:rPr>
              <a:t>9</a:t>
            </a:r>
            <a:r>
              <a:rPr lang="en-US" sz="2800" dirty="0" smtClean="0">
                <a:solidFill>
                  <a:schemeClr val="accent1"/>
                </a:solidFill>
              </a:rPr>
              <a:t>: </a:t>
            </a:r>
            <a:r>
              <a:rPr lang="en-US" sz="2800" dirty="0" smtClean="0">
                <a:solidFill>
                  <a:schemeClr val="accent1"/>
                </a:solidFill>
              </a:rPr>
              <a:t>Knowledge representation</a:t>
            </a:r>
            <a:br>
              <a:rPr lang="en-US" sz="2800" dirty="0" smtClean="0">
                <a:solidFill>
                  <a:schemeClr val="accent1"/>
                </a:solidFill>
              </a:rPr>
            </a:br>
            <a:r>
              <a:rPr lang="en-US" sz="2400" dirty="0" smtClean="0">
                <a:solidFill>
                  <a:schemeClr val="accent2"/>
                </a:solidFill>
              </a:rPr>
              <a:t>(Chapter 12)</a:t>
            </a:r>
            <a:endParaRPr lang="en-US" sz="24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29930" y="4173621"/>
            <a:ext cx="7224481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Summer </a:t>
            </a:r>
            <a:r>
              <a:rPr lang="en-US" dirty="0" smtClean="0"/>
              <a:t>2017</a:t>
            </a:r>
            <a:endParaRPr lang="en-US" dirty="0" smtClean="0"/>
          </a:p>
          <a:p>
            <a:r>
              <a:rPr lang="en-US" dirty="0" smtClean="0"/>
              <a:t>Instructor: 	Prof. </a:t>
            </a:r>
            <a:r>
              <a:rPr lang="en-US" dirty="0" err="1" smtClean="0"/>
              <a:t>sheila</a:t>
            </a:r>
            <a:r>
              <a:rPr lang="en-US" dirty="0" smtClean="0"/>
              <a:t> </a:t>
            </a:r>
            <a:r>
              <a:rPr lang="en-US" dirty="0" err="1" smtClean="0"/>
              <a:t>tejada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531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I Spring 2015">
  <a:themeElements>
    <a:clrScheme name="Custom 1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BC1422"/>
      </a:accent1>
      <a:accent2>
        <a:srgbClr val="0023AB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0023AB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AI Spring 2015.thmx</Template>
  <TotalTime>5935</TotalTime>
  <Words>2687</Words>
  <Application>Microsoft Office PowerPoint</Application>
  <PresentationFormat>On-screen Show (4:3)</PresentationFormat>
  <Paragraphs>440</Paragraphs>
  <Slides>44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ＭＳ Ｐゴシック</vt:lpstr>
      <vt:lpstr>Arial</vt:lpstr>
      <vt:lpstr>Arial Black</vt:lpstr>
      <vt:lpstr>cmsy10</vt:lpstr>
      <vt:lpstr>Helvetica</vt:lpstr>
      <vt:lpstr>Symbol</vt:lpstr>
      <vt:lpstr>Times New Roman</vt:lpstr>
      <vt:lpstr>Wingdings</vt:lpstr>
      <vt:lpstr>Wingdings 3</vt:lpstr>
      <vt:lpstr>ヒラギノ角ゴ Pro W3</vt:lpstr>
      <vt:lpstr>AI Spring 2015</vt:lpstr>
      <vt:lpstr>Convert from English to FOL </vt:lpstr>
      <vt:lpstr>Convert from English to FOL </vt:lpstr>
      <vt:lpstr>PowerPoint Presentation</vt:lpstr>
      <vt:lpstr>PowerPoint Presentation</vt:lpstr>
      <vt:lpstr>Problem Statement </vt:lpstr>
      <vt:lpstr>a. Translate the problem statement into FOL Sentences  </vt:lpstr>
      <vt:lpstr>b. Convert to Conjunctive Normal Form  </vt:lpstr>
      <vt:lpstr>c. Produce an answer to the first query using a Resolution </vt:lpstr>
      <vt:lpstr>CSCI 561 Foundations of  Artificial Intelligence Lecture 9: Knowledge representation (Chapter 12)</vt:lpstr>
      <vt:lpstr>Knowledge Representation</vt:lpstr>
      <vt:lpstr>Ontology</vt:lpstr>
      <vt:lpstr>Defining Concepts/Categories</vt:lpstr>
      <vt:lpstr>Defining Categories in Logic</vt:lpstr>
      <vt:lpstr>More on Representing Categories in Logic</vt:lpstr>
      <vt:lpstr>Type Hierarchies</vt:lpstr>
      <vt:lpstr>Upper Ontology of World</vt:lpstr>
      <vt:lpstr>Inheritance</vt:lpstr>
      <vt:lpstr>Multiple Inheritance</vt:lpstr>
      <vt:lpstr>Beyond Monotonicity in Logic</vt:lpstr>
      <vt:lpstr>Objects</vt:lpstr>
      <vt:lpstr>Physical Composition</vt:lpstr>
      <vt:lpstr>PartOf Hierarchies</vt:lpstr>
      <vt:lpstr>Putting it all together…</vt:lpstr>
      <vt:lpstr>Putting it all together…</vt:lpstr>
      <vt:lpstr>Putting it all together…</vt:lpstr>
      <vt:lpstr>Knowledge Sharing effort</vt:lpstr>
      <vt:lpstr>Impediments to sharing</vt:lpstr>
      <vt:lpstr>KNOWLEDGE SHARING: 4 EFFORTS</vt:lpstr>
      <vt:lpstr>KNOWLEDGE SHARING: 4 EFFORTS</vt:lpstr>
      <vt:lpstr>Vision</vt:lpstr>
      <vt:lpstr>RESULTS</vt:lpstr>
      <vt:lpstr>RESULTS</vt:lpstr>
      <vt:lpstr>Possible KRR approaches</vt:lpstr>
      <vt:lpstr>Approach 1:  Knowledge Engineering</vt:lpstr>
      <vt:lpstr>Cyc</vt:lpstr>
      <vt:lpstr>OpenMind Common Sense</vt:lpstr>
      <vt:lpstr>Approach 2:  Semantic Web</vt:lpstr>
      <vt:lpstr>PowerPoint Presentation</vt:lpstr>
      <vt:lpstr>WikiData</vt:lpstr>
      <vt:lpstr>Approach 3: Knowledge extraction</vt:lpstr>
      <vt:lpstr>Hearst Patterns</vt:lpstr>
      <vt:lpstr>Commonsense axioms from text</vt:lpstr>
      <vt:lpstr>Approach 4: Experiential learning</vt:lpstr>
      <vt:lpstr>Want More?</vt:lpstr>
    </vt:vector>
  </TitlesOfParts>
  <Company>Individual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561a: Introduction to Artificial Intelligence</dc:title>
  <dc:creator>Paolo Pirjanian</dc:creator>
  <cp:lastModifiedBy>den-instructor</cp:lastModifiedBy>
  <cp:revision>496</cp:revision>
  <cp:lastPrinted>2015-01-20T18:41:39Z</cp:lastPrinted>
  <dcterms:created xsi:type="dcterms:W3CDTF">2014-08-21T17:48:56Z</dcterms:created>
  <dcterms:modified xsi:type="dcterms:W3CDTF">2017-06-20T06:25:32Z</dcterms:modified>
</cp:coreProperties>
</file>

<file path=docProps/thumbnail.jpeg>
</file>